
<file path=[Content_Types].xml><?xml version="1.0" encoding="utf-8"?>
<Types xmlns="http://schemas.openxmlformats.org/package/2006/content-types">
  <Default Extension="xml" ContentType="application/xml"/>
  <Default Extension="jpeg" ContentType="image/jpeg"/>
  <Default Extension="mp4" ContentType="video/unknown"/>
  <Default Extension="png" ContentType="image/pn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81" r:id="rId3"/>
    <p:sldId id="261" r:id="rId4"/>
    <p:sldId id="262" r:id="rId5"/>
    <p:sldId id="257" r:id="rId6"/>
    <p:sldId id="271" r:id="rId7"/>
    <p:sldId id="273" r:id="rId8"/>
    <p:sldId id="274" r:id="rId9"/>
    <p:sldId id="275" r:id="rId10"/>
    <p:sldId id="276" r:id="rId11"/>
    <p:sldId id="277" r:id="rId12"/>
    <p:sldId id="278" r:id="rId13"/>
    <p:sldId id="279" r:id="rId14"/>
    <p:sldId id="272" r:id="rId15"/>
    <p:sldId id="280" r:id="rId16"/>
    <p:sldId id="264" r:id="rId17"/>
    <p:sldId id="284" r:id="rId18"/>
    <p:sldId id="285" r:id="rId1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6090"/>
    <a:srgbClr val="006699"/>
    <a:srgbClr val="996699"/>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7" d="100"/>
          <a:sy n="137" d="100"/>
        </p:scale>
        <p:origin x="-240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theme" Target="theme/theme1.xml"/><Relationship Id="rId25"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viewProps" Target="viewProps.xml"/><Relationship Id="rId4" Type="http://schemas.openxmlformats.org/officeDocument/2006/relationships/slide" Target="slides/slide3.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esProps" Target="presProps.xml"/><Relationship Id="rId21" Type="http://schemas.openxmlformats.org/officeDocument/2006/relationships/printerSettings" Target="printerSettings/printerSettings1.bin"/><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pPr>
              <a:defRPr/>
            </a:pPr>
            <a:fld id="{6EDA5A14-FBD0-7A41-89E5-15728144426F}" type="slidenum">
              <a:rPr lang="en-US"/>
              <a:pPr>
                <a:defRPr/>
              </a:pPr>
              <a:t>‹#›</a:t>
            </a:fld>
            <a:endParaRPr lang="en-US"/>
          </a:p>
        </p:txBody>
      </p:sp>
    </p:spTree>
    <p:extLst>
      <p:ext uri="{BB962C8B-B14F-4D97-AF65-F5344CB8AC3E}">
        <p14:creationId xmlns:p14="http://schemas.microsoft.com/office/powerpoint/2010/main" val="29696703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2C6EACE-6A44-F74B-8FEF-5CA5B3BBFAB0}" type="slidenum">
              <a:rPr lang="en-US" sz="1200"/>
              <a:pPr/>
              <a:t>1</a:t>
            </a:fld>
            <a:endParaRPr lang="en-US" sz="1200"/>
          </a:p>
        </p:txBody>
      </p:sp>
      <p:sp>
        <p:nvSpPr>
          <p:cNvPr id="4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99"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5968471-7494-4C40-94CB-B008487636A8}" type="slidenum">
              <a:rPr lang="en-US" sz="1200"/>
              <a:pPr/>
              <a:t>5</a:t>
            </a:fld>
            <a:endParaRPr lang="en-US" sz="1200"/>
          </a:p>
        </p:txBody>
      </p:sp>
      <p:sp>
        <p:nvSpPr>
          <p:cNvPr id="7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195"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0242" name="Notes Placeholder 2"/>
          <p:cNvSpPr>
            <a:spLocks noGrp="1"/>
          </p:cNvSpPr>
          <p:nvPr>
            <p:ph type="body" idx="1"/>
          </p:nvPr>
        </p:nvSpPr>
        <p:spPr>
          <a:noFill/>
        </p:spPr>
        <p:txBody>
          <a:bodyPr/>
          <a:lstStyle/>
          <a:p>
            <a:pPr marL="171450" indent="-171450">
              <a:buFontTx/>
              <a:buChar char="•"/>
            </a:pPr>
            <a:r>
              <a:rPr lang="en-US"/>
              <a:t>A Ward Champion for dementia is appointed to provide leadership for delivery and monitoring (where applicable), as well as training </a:t>
            </a:r>
          </a:p>
          <a:p>
            <a:pPr marL="171450" indent="-171450">
              <a:buFontTx/>
              <a:buChar char="•"/>
            </a:pPr>
            <a:r>
              <a:rPr lang="en-US"/>
              <a:t>There is accessible literature on the ward for patients, carers and staff</a:t>
            </a:r>
          </a:p>
          <a:p>
            <a:pPr marL="171450" indent="-171450">
              <a:buFontTx/>
              <a:buChar char="•"/>
            </a:pPr>
            <a:r>
              <a:rPr lang="en-US"/>
              <a:t>The care plan is person-centred for each patient </a:t>
            </a:r>
          </a:p>
          <a:p>
            <a:pPr marL="171450" indent="-171450">
              <a:buFontTx/>
              <a:buChar char="•"/>
            </a:pPr>
            <a:r>
              <a:rPr lang="en-US"/>
              <a:t>There is individualised and appropriate risk assessment</a:t>
            </a:r>
          </a:p>
          <a:p>
            <a:pPr marL="171450" indent="-171450">
              <a:buFontTx/>
              <a:buChar char="•"/>
            </a:pPr>
            <a:r>
              <a:rPr lang="en-US"/>
              <a:t>Patient care is person centred, informed by Dementia Care Mapping or similar methodology.</a:t>
            </a:r>
          </a:p>
          <a:p>
            <a:pPr marL="171450" indent="-171450">
              <a:buFontTx/>
              <a:buChar char="•"/>
            </a:pPr>
            <a:r>
              <a:rPr lang="en-US"/>
              <a:t>The trust Board regularly reviews serious and untoward incidents, falls, delayed discharges, and complaints associated with patients with dementia</a:t>
            </a:r>
          </a:p>
        </p:txBody>
      </p:sp>
      <p:sp>
        <p:nvSpPr>
          <p:cNvPr id="1024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E168ABF-C0DC-6F41-803A-858F410486B2}" type="slidenum">
              <a:rPr lang="en-US" sz="1200"/>
              <a:pPr/>
              <a:t>6</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2290" name="Notes Placeholder 2"/>
          <p:cNvSpPr>
            <a:spLocks noGrp="1"/>
          </p:cNvSpPr>
          <p:nvPr>
            <p:ph type="body" idx="1"/>
          </p:nvPr>
        </p:nvSpPr>
        <p:spPr>
          <a:noFill/>
        </p:spPr>
        <p:txBody>
          <a:bodyPr/>
          <a:lstStyle/>
          <a:p>
            <a:pPr marL="171450" indent="-171450">
              <a:buFontTx/>
              <a:buChar char="•"/>
            </a:pPr>
            <a:r>
              <a:rPr lang="en-US"/>
              <a:t>The lead carer is identified and provided with information about how they can support the patient </a:t>
            </a:r>
          </a:p>
          <a:p>
            <a:pPr marL="171450" indent="-171450">
              <a:buFontTx/>
              <a:buChar char="•"/>
            </a:pPr>
            <a:r>
              <a:rPr lang="en-US"/>
              <a:t>A booklet ‘This is me ‘about each patient is completed to inform care plans </a:t>
            </a:r>
          </a:p>
          <a:p>
            <a:pPr marL="171450" indent="-171450">
              <a:buFontTx/>
              <a:buChar char="•"/>
            </a:pPr>
            <a:r>
              <a:rPr lang="en-US"/>
              <a:t>All patients with suspected dementia receive a comprehensive assessment with further referral to memory service if required   </a:t>
            </a:r>
          </a:p>
          <a:p>
            <a:pPr marL="171450" indent="-171450">
              <a:buFontTx/>
              <a:buChar char="•"/>
            </a:pPr>
            <a:r>
              <a:rPr lang="en-US"/>
              <a:t>Carers receive information about the assessment </a:t>
            </a:r>
          </a:p>
          <a:p>
            <a:pPr marL="171450" indent="-171450">
              <a:buFontTx/>
              <a:buChar char="•"/>
            </a:pPr>
            <a:r>
              <a:rPr lang="en-US"/>
              <a:t>Carers understand that an assessment of their needs can be arranged</a:t>
            </a:r>
          </a:p>
          <a:p>
            <a:pPr marL="171450" indent="-171450">
              <a:buFontTx/>
              <a:buChar char="•"/>
            </a:pPr>
            <a:r>
              <a:rPr lang="en-US"/>
              <a:t>There is a system so that all staff are aware of the patients with dementia </a:t>
            </a:r>
          </a:p>
          <a:p>
            <a:pPr marL="171450" indent="-171450">
              <a:buFontTx/>
              <a:buChar char="•"/>
            </a:pPr>
            <a:r>
              <a:rPr lang="en-US"/>
              <a:t>Discharge is actively managed from 24 hours of admission</a:t>
            </a:r>
          </a:p>
          <a:p>
            <a:pPr marL="171450" indent="-171450">
              <a:buFontTx/>
              <a:buChar char="•"/>
            </a:pPr>
            <a:r>
              <a:rPr lang="en-US"/>
              <a:t>Information on discharge / support available on admission </a:t>
            </a:r>
          </a:p>
          <a:p>
            <a:pPr marL="171450" indent="-171450">
              <a:buFontTx/>
              <a:buChar char="•"/>
            </a:pPr>
            <a:r>
              <a:rPr lang="en-US"/>
              <a:t>There is a named person who takes responsibility for discharge coordination</a:t>
            </a:r>
          </a:p>
          <a:p>
            <a:pPr marL="171450" indent="-171450">
              <a:buFontTx/>
              <a:buChar char="•"/>
            </a:pPr>
            <a:r>
              <a:rPr lang="en-US"/>
              <a:t>Discharge plans summarise assessment and treatment and support plan  </a:t>
            </a:r>
          </a:p>
          <a:p>
            <a:pPr marL="171450" indent="-171450">
              <a:buFontTx/>
              <a:buChar char="•"/>
            </a:pPr>
            <a:r>
              <a:rPr lang="en-US"/>
              <a:t>There is access to intermediate care </a:t>
            </a:r>
          </a:p>
        </p:txBody>
      </p:sp>
      <p:sp>
        <p:nvSpPr>
          <p:cNvPr id="12291"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F93B5AE-D3AE-F846-9DF1-F322E72EB2BC}" type="slidenum">
              <a:rPr lang="en-US" sz="1200"/>
              <a:pPr/>
              <a:t>7</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4338" name="Notes Placeholder 2"/>
          <p:cNvSpPr>
            <a:spLocks noGrp="1"/>
          </p:cNvSpPr>
          <p:nvPr>
            <p:ph type="body" idx="1"/>
          </p:nvPr>
        </p:nvSpPr>
        <p:spPr>
          <a:noFill/>
        </p:spPr>
        <p:txBody>
          <a:bodyPr/>
          <a:lstStyle/>
          <a:p>
            <a:pPr marL="171450" indent="-171450">
              <a:buFontTx/>
              <a:buChar char="•"/>
            </a:pPr>
            <a:r>
              <a:rPr lang="en-US"/>
              <a:t>There is access to a full multi disciplinary, specialist mental health liaison service. The level of service is based on assessed need </a:t>
            </a:r>
          </a:p>
          <a:p>
            <a:pPr marL="171450" indent="-171450">
              <a:buFontTx/>
              <a:buChar char="•"/>
            </a:pPr>
            <a:r>
              <a:rPr lang="en-US"/>
              <a:t>Appropriate referrals are made for further assessment</a:t>
            </a:r>
          </a:p>
          <a:p>
            <a:pPr marL="171450" indent="-171450">
              <a:buFontTx/>
              <a:buChar char="•"/>
            </a:pPr>
            <a:r>
              <a:rPr lang="en-US"/>
              <a:t>Training provided by liaison teams is incorporated into local training strategies</a:t>
            </a:r>
          </a:p>
        </p:txBody>
      </p:sp>
      <p:sp>
        <p:nvSpPr>
          <p:cNvPr id="14339"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1D617DF-CAC2-AD42-8184-AB24A03DC446}" type="slidenum">
              <a:rPr lang="en-US" sz="1200"/>
              <a:pPr/>
              <a:t>8</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6386" name="Notes Placeholder 2"/>
          <p:cNvSpPr>
            <a:spLocks noGrp="1"/>
          </p:cNvSpPr>
          <p:nvPr>
            <p:ph type="body" idx="1"/>
          </p:nvPr>
        </p:nvSpPr>
        <p:spPr>
          <a:noFill/>
        </p:spPr>
        <p:txBody>
          <a:bodyPr/>
          <a:lstStyle/>
          <a:p>
            <a:pPr marL="171450" indent="-171450">
              <a:buFontTx/>
              <a:buChar char="•"/>
            </a:pPr>
            <a:r>
              <a:rPr lang="en-US"/>
              <a:t>The hospital Clinical Champion determines appropriate signage and sensory environments across the hospital and reviews quality of environment during peak activity so that standards do not slip  </a:t>
            </a:r>
          </a:p>
          <a:p>
            <a:pPr marL="171450" indent="-171450">
              <a:buFontTx/>
              <a:buChar char="•"/>
            </a:pPr>
            <a:r>
              <a:rPr lang="en-US"/>
              <a:t>Patients with dementia should not be moved between wards (or hospital) unless required for their care and treatment</a:t>
            </a:r>
          </a:p>
          <a:p>
            <a:pPr marL="171450" indent="-171450">
              <a:buFontTx/>
              <a:buChar char="•"/>
            </a:pPr>
            <a:r>
              <a:rPr lang="en-US"/>
              <a:t>If a move is necessary it should be at least disruptive time and carers informed and involved if appropriate </a:t>
            </a:r>
          </a:p>
          <a:p>
            <a:pPr marL="171450" indent="-171450">
              <a:buFontTx/>
              <a:buChar char="•"/>
            </a:pPr>
            <a:r>
              <a:rPr lang="en-US"/>
              <a:t>‘This is me’ profile must accompany the patient is moved </a:t>
            </a:r>
          </a:p>
          <a:p>
            <a:pPr marL="171450" indent="-171450">
              <a:buFontTx/>
              <a:buChar char="•"/>
            </a:pPr>
            <a:r>
              <a:rPr lang="en-US"/>
              <a:t>Daily therapeutic and recreational activities are available where appropriate </a:t>
            </a:r>
          </a:p>
        </p:txBody>
      </p:sp>
      <p:sp>
        <p:nvSpPr>
          <p:cNvPr id="16387"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D190D5A-059C-B84A-908F-2CEEC774CACE}" type="slidenum">
              <a:rPr lang="en-US" sz="1200"/>
              <a:pPr/>
              <a:t>9</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8434" name="Notes Placeholder 2"/>
          <p:cNvSpPr>
            <a:spLocks noGrp="1"/>
          </p:cNvSpPr>
          <p:nvPr>
            <p:ph type="body" idx="1"/>
          </p:nvPr>
        </p:nvSpPr>
        <p:spPr>
          <a:noFill/>
        </p:spPr>
        <p:txBody>
          <a:bodyPr/>
          <a:lstStyle/>
          <a:p>
            <a:pPr marL="171450" indent="-171450">
              <a:buFontTx/>
              <a:buChar char="•"/>
            </a:pPr>
            <a:r>
              <a:rPr lang="en-US"/>
              <a:t>All patients have a weight assessment and are assessed via malnutrition screening</a:t>
            </a:r>
          </a:p>
          <a:p>
            <a:pPr marL="171450" indent="-171450">
              <a:buFontTx/>
              <a:buChar char="•"/>
            </a:pPr>
            <a:r>
              <a:rPr lang="en-US"/>
              <a:t>Patient preferences are recorded in ‘This is me’</a:t>
            </a:r>
          </a:p>
          <a:p>
            <a:pPr marL="171450" indent="-171450">
              <a:buFontTx/>
              <a:buChar char="•"/>
            </a:pPr>
            <a:r>
              <a:rPr lang="en-US"/>
              <a:t>Protected mealtimes with carers or volunteers actively encouraged to assist </a:t>
            </a:r>
          </a:p>
          <a:p>
            <a:pPr marL="171450" indent="-171450">
              <a:buFontTx/>
              <a:buChar char="•"/>
            </a:pPr>
            <a:r>
              <a:rPr lang="en-US"/>
              <a:t>Flexibility in provision and timing of food and appropriate utensils / crockery</a:t>
            </a:r>
          </a:p>
          <a:p>
            <a:pPr marL="171450" indent="-171450">
              <a:buFontTx/>
              <a:buChar char="•"/>
            </a:pPr>
            <a:r>
              <a:rPr lang="en-US"/>
              <a:t>Access to specialist assessment in 12 hours if swallowing difficulties</a:t>
            </a:r>
          </a:p>
        </p:txBody>
      </p:sp>
      <p:sp>
        <p:nvSpPr>
          <p:cNvPr id="1843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29F3508-513C-D548-AC5C-C597B9512651}" type="slidenum">
              <a:rPr lang="en-US" sz="1200"/>
              <a:pPr/>
              <a:t>10</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0482" name="Notes Placeholder 2"/>
          <p:cNvSpPr>
            <a:spLocks noGrp="1"/>
          </p:cNvSpPr>
          <p:nvPr>
            <p:ph type="body" idx="1"/>
          </p:nvPr>
        </p:nvSpPr>
        <p:spPr>
          <a:noFill/>
        </p:spPr>
        <p:txBody>
          <a:bodyPr/>
          <a:lstStyle/>
          <a:p>
            <a:pPr marL="171450" indent="-171450">
              <a:buFontTx/>
              <a:buChar char="•"/>
            </a:pPr>
            <a:r>
              <a:rPr lang="en-US"/>
              <a:t>There is designated leader within hospital to promote volunteering for people with dementia</a:t>
            </a:r>
          </a:p>
          <a:p>
            <a:pPr marL="171450" indent="-171450">
              <a:buFontTx/>
              <a:buChar char="•"/>
            </a:pPr>
            <a:r>
              <a:rPr lang="en-US"/>
              <a:t>The Ward Champion identifies ways to improve patient experience by greater involvement of volunteers</a:t>
            </a:r>
          </a:p>
          <a:p>
            <a:pPr marL="171450" indent="-171450">
              <a:buFontTx/>
              <a:buChar char="•"/>
            </a:pPr>
            <a:r>
              <a:rPr lang="en-US"/>
              <a:t>Support, feedback and training provided to volunteers</a:t>
            </a:r>
          </a:p>
          <a:p>
            <a:pPr marL="171450" indent="-171450">
              <a:buFontTx/>
              <a:buChar char="•"/>
            </a:pPr>
            <a:r>
              <a:rPr lang="en-US"/>
              <a:t>Regular review of recruitment and retention of volunteers </a:t>
            </a:r>
          </a:p>
        </p:txBody>
      </p:sp>
      <p:sp>
        <p:nvSpPr>
          <p:cNvPr id="2048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1DCABFE-702E-364D-987F-FF327C0C4A90}" type="slidenum">
              <a:rPr lang="en-US" sz="1200"/>
              <a:pPr/>
              <a:t>11</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2530" name="Notes Placeholder 2"/>
          <p:cNvSpPr>
            <a:spLocks noGrp="1"/>
          </p:cNvSpPr>
          <p:nvPr>
            <p:ph type="body" idx="1"/>
          </p:nvPr>
        </p:nvSpPr>
        <p:spPr>
          <a:noFill/>
        </p:spPr>
        <p:txBody>
          <a:bodyPr/>
          <a:lstStyle/>
          <a:p>
            <a:pPr marL="171450" indent="-171450">
              <a:buFontTx/>
              <a:buChar char="•"/>
            </a:pPr>
            <a:r>
              <a:rPr lang="en-US"/>
              <a:t>GPs are informed of patients identified as approaching end of life</a:t>
            </a:r>
          </a:p>
          <a:p>
            <a:pPr marL="171450" indent="-171450">
              <a:buFontTx/>
              <a:buChar char="•"/>
            </a:pPr>
            <a:r>
              <a:rPr lang="en-US"/>
              <a:t>Patients who remain in hospital to die are cared for using an integrated care pathway </a:t>
            </a:r>
          </a:p>
          <a:p>
            <a:pPr marL="171450" indent="-171450">
              <a:buFontTx/>
              <a:buChar char="•"/>
            </a:pPr>
            <a:r>
              <a:rPr lang="en-US"/>
              <a:t>All clinical and support staff receive appropriate training </a:t>
            </a:r>
          </a:p>
        </p:txBody>
      </p:sp>
      <p:sp>
        <p:nvSpPr>
          <p:cNvPr id="22531"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75187C7-BE2F-F246-AB4A-6FD76AA6045D}" type="slidenum">
              <a:rPr lang="en-US" sz="1200"/>
              <a:pPr/>
              <a:t>12</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8" name="Notes Placeholder 2"/>
          <p:cNvSpPr>
            <a:spLocks noGrp="1"/>
          </p:cNvSpPr>
          <p:nvPr>
            <p:ph type="body" idx="1"/>
          </p:nvPr>
        </p:nvSpPr>
        <p:spPr>
          <a:noFill/>
        </p:spPr>
        <p:txBody>
          <a:bodyPr/>
          <a:lstStyle/>
          <a:p>
            <a:pPr marL="171450" indent="-171450">
              <a:buFontTx/>
              <a:buChar char="•"/>
            </a:pPr>
            <a:r>
              <a:rPr lang="en-US"/>
              <a:t>All new staff receive mandatory training </a:t>
            </a:r>
          </a:p>
          <a:p>
            <a:pPr marL="171450" indent="-171450">
              <a:buFontTx/>
              <a:buChar char="•"/>
            </a:pPr>
            <a:r>
              <a:rPr lang="en-US"/>
              <a:t>The hospital has a training and knowledge framework in place which is being implemented and reviewed </a:t>
            </a:r>
          </a:p>
        </p:txBody>
      </p:sp>
      <p:sp>
        <p:nvSpPr>
          <p:cNvPr id="24579"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8C9279A-420E-E449-BD86-B201C7D3E0C8}" type="slidenum">
              <a:rPr lang="en-US" sz="1200"/>
              <a:pPr/>
              <a:t>13</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Locally relevant</a:t>
            </a:r>
          </a:p>
          <a:p>
            <a:pPr marL="171450" indent="-171450" eaLnBrk="1" hangingPunct="1">
              <a:lnSpc>
                <a:spcPct val="150000"/>
              </a:lnSpc>
              <a:buFont typeface="Arial"/>
              <a:buChar char="•"/>
              <a:defRPr/>
            </a:pPr>
            <a:r>
              <a:rPr lang="en-US" dirty="0" smtClean="0"/>
              <a:t>Include as a commissioning requirement for contracts for general and community hospitals in 2011-2012</a:t>
            </a:r>
          </a:p>
          <a:p>
            <a:pPr marL="171450" indent="-171450" eaLnBrk="1" hangingPunct="1">
              <a:lnSpc>
                <a:spcPct val="150000"/>
              </a:lnSpc>
              <a:buFont typeface="Arial"/>
              <a:buChar char="•"/>
              <a:defRPr/>
            </a:pPr>
            <a:r>
              <a:rPr lang="en-US" dirty="0" smtClean="0"/>
              <a:t>Inform the delivery of QIPP plans</a:t>
            </a:r>
          </a:p>
          <a:p>
            <a:pPr marL="171450" indent="-171450" eaLnBrk="1" hangingPunct="1">
              <a:lnSpc>
                <a:spcPct val="150000"/>
              </a:lnSpc>
              <a:buFont typeface="Arial"/>
              <a:buChar char="•"/>
              <a:defRPr/>
            </a:pPr>
            <a:r>
              <a:rPr lang="en-US" dirty="0" smtClean="0"/>
              <a:t>Provide a basis for discussion about CQUIN payments between commissioners and their providers </a:t>
            </a:r>
          </a:p>
          <a:p>
            <a:pPr marL="171450" indent="-171450" eaLnBrk="1" hangingPunct="1">
              <a:lnSpc>
                <a:spcPct val="150000"/>
              </a:lnSpc>
              <a:buFont typeface="Arial"/>
              <a:buChar char="•"/>
              <a:defRPr/>
            </a:pPr>
            <a:r>
              <a:rPr lang="en-US" dirty="0" smtClean="0"/>
              <a:t>Inform Trust Quality Accounts  </a:t>
            </a:r>
          </a:p>
          <a:p>
            <a:pPr marL="171450" indent="-171450" eaLnBrk="1" hangingPunct="1">
              <a:lnSpc>
                <a:spcPct val="150000"/>
              </a:lnSpc>
              <a:buFont typeface="Arial"/>
              <a:buChar char="•"/>
              <a:defRPr/>
            </a:pPr>
            <a:r>
              <a:rPr lang="en-US" dirty="0" smtClean="0"/>
              <a:t>Reflected in published Local Action Plans to demonstrate delivery of the National Dementia Strategy</a:t>
            </a:r>
          </a:p>
          <a:p>
            <a:pPr>
              <a:defRPr/>
            </a:pPr>
            <a:endParaRPr lang="en-US" dirty="0" smtClean="0"/>
          </a:p>
          <a:p>
            <a:pPr>
              <a:defRPr/>
            </a:pPr>
            <a:r>
              <a:rPr lang="en-US" dirty="0" smtClean="0"/>
              <a:t>Aligned with expectations</a:t>
            </a:r>
          </a:p>
          <a:p>
            <a:pPr marL="171450" indent="-171450" eaLnBrk="1" hangingPunct="1">
              <a:lnSpc>
                <a:spcPct val="130000"/>
              </a:lnSpc>
              <a:buFont typeface="Arial"/>
              <a:buChar char="•"/>
              <a:defRPr/>
            </a:pPr>
            <a:r>
              <a:rPr lang="en-US" dirty="0" smtClean="0"/>
              <a:t>Liberating the NHS: Transparency in the outcomes - a framework for the NHS</a:t>
            </a:r>
          </a:p>
          <a:p>
            <a:pPr marL="171450" indent="-171450" eaLnBrk="1" hangingPunct="1">
              <a:lnSpc>
                <a:spcPct val="130000"/>
              </a:lnSpc>
              <a:buFont typeface="Arial"/>
              <a:buChar char="•"/>
              <a:defRPr/>
            </a:pPr>
            <a:r>
              <a:rPr lang="en-US" dirty="0" smtClean="0"/>
              <a:t>Care Quality Commission (CQC) core quality and safety standards with key aspects of good dementia care;</a:t>
            </a:r>
          </a:p>
          <a:p>
            <a:pPr marL="171450" indent="-171450" eaLnBrk="1" hangingPunct="1">
              <a:lnSpc>
                <a:spcPct val="130000"/>
              </a:lnSpc>
              <a:buFont typeface="Arial"/>
              <a:buChar char="•"/>
              <a:defRPr/>
            </a:pPr>
            <a:r>
              <a:rPr lang="en-US" dirty="0" smtClean="0"/>
              <a:t>National Institute for Health and Clinical Excellence (NICE) Quality statements</a:t>
            </a:r>
          </a:p>
          <a:p>
            <a:pPr marL="171450" indent="-171450" eaLnBrk="1" hangingPunct="1">
              <a:lnSpc>
                <a:spcPct val="130000"/>
              </a:lnSpc>
              <a:buFont typeface="Arial"/>
              <a:buChar char="•"/>
              <a:defRPr/>
            </a:pPr>
            <a:r>
              <a:rPr lang="en-US" dirty="0" smtClean="0"/>
              <a:t>National Audit of Dementia Care in Hospitals, which is underway in 2010/11</a:t>
            </a:r>
          </a:p>
          <a:p>
            <a:pPr marL="171450" indent="-171450" eaLnBrk="1" hangingPunct="1">
              <a:lnSpc>
                <a:spcPct val="130000"/>
              </a:lnSpc>
              <a:buFont typeface="Arial"/>
              <a:buChar char="•"/>
              <a:defRPr/>
            </a:pPr>
            <a:r>
              <a:rPr lang="en-US" dirty="0" smtClean="0"/>
              <a:t>South West Strategic Framework for Improving Health 2008/09 to 20010/11</a:t>
            </a:r>
          </a:p>
          <a:p>
            <a:pPr marL="171450" indent="-171450" eaLnBrk="1" hangingPunct="1">
              <a:lnSpc>
                <a:spcPct val="130000"/>
              </a:lnSpc>
              <a:buFont typeface="Arial"/>
              <a:buChar char="•"/>
              <a:defRPr/>
            </a:pPr>
            <a:r>
              <a:rPr lang="en-US" dirty="0" smtClean="0"/>
              <a:t>South West Strategic Health Authority 2010 Performance Assessment Framework for delivery of the National Dementia Strategy</a:t>
            </a:r>
          </a:p>
          <a:p>
            <a:pPr marL="171450" indent="-171450" eaLnBrk="1" hangingPunct="1">
              <a:lnSpc>
                <a:spcPct val="130000"/>
              </a:lnSpc>
              <a:buFont typeface="Arial"/>
              <a:buChar char="•"/>
              <a:defRPr/>
            </a:pPr>
            <a:endParaRPr lang="en-US" dirty="0" smtClean="0"/>
          </a:p>
          <a:p>
            <a:pPr eaLnBrk="1" hangingPunct="1">
              <a:lnSpc>
                <a:spcPct val="130000"/>
              </a:lnSpc>
              <a:buFont typeface="Arial"/>
              <a:buNone/>
              <a:defRPr/>
            </a:pPr>
            <a:r>
              <a:rPr lang="en-US" dirty="0" smtClean="0"/>
              <a:t>Locally driven and accountable</a:t>
            </a:r>
          </a:p>
          <a:p>
            <a:pPr marL="171450" indent="-171450" eaLnBrk="1" hangingPunct="1">
              <a:buFont typeface="Arial"/>
              <a:buChar char="•"/>
              <a:defRPr/>
            </a:pPr>
            <a:r>
              <a:rPr lang="en-US" dirty="0" smtClean="0"/>
              <a:t>Some standards directly within the control of ward staff</a:t>
            </a:r>
          </a:p>
          <a:p>
            <a:pPr marL="171450" indent="-171450" eaLnBrk="1" hangingPunct="1">
              <a:buFont typeface="Arial"/>
              <a:buChar char="•"/>
              <a:defRPr/>
            </a:pPr>
            <a:r>
              <a:rPr lang="en-US" dirty="0" smtClean="0"/>
              <a:t>Others may require additional resources</a:t>
            </a:r>
          </a:p>
          <a:p>
            <a:pPr marL="171450" indent="-171450" eaLnBrk="1" hangingPunct="1">
              <a:buFont typeface="Arial"/>
              <a:buChar char="•"/>
              <a:defRPr/>
            </a:pPr>
            <a:r>
              <a:rPr lang="en-US" dirty="0" smtClean="0"/>
              <a:t>Clear measures / indicators to inform implementation monitoring </a:t>
            </a:r>
          </a:p>
          <a:p>
            <a:pPr marL="171450" indent="-171450" eaLnBrk="1" hangingPunct="1">
              <a:buFont typeface="Arial"/>
              <a:buChar char="•"/>
              <a:defRPr/>
            </a:pPr>
            <a:r>
              <a:rPr lang="en-US" dirty="0" smtClean="0"/>
              <a:t>Connected to local governance structures</a:t>
            </a:r>
          </a:p>
          <a:p>
            <a:pPr marL="171450" indent="-171450" eaLnBrk="1" hangingPunct="1">
              <a:lnSpc>
                <a:spcPct val="130000"/>
              </a:lnSpc>
              <a:buFont typeface="Arial"/>
              <a:buChar char="•"/>
              <a:defRPr/>
            </a:pPr>
            <a:endParaRPr lang="en-US" dirty="0" smtClean="0"/>
          </a:p>
          <a:p>
            <a:pPr>
              <a:buFont typeface="Arial"/>
              <a:buNone/>
              <a:defRPr/>
            </a:pPr>
            <a:r>
              <a:rPr lang="en-US" dirty="0" smtClean="0"/>
              <a:t>Involvement and ownership</a:t>
            </a:r>
          </a:p>
          <a:p>
            <a:pPr marL="171450" indent="-171450" eaLnBrk="1" hangingPunct="1">
              <a:buFont typeface="Arial"/>
              <a:buChar char="•"/>
              <a:defRPr/>
            </a:pPr>
            <a:r>
              <a:rPr lang="en-US" dirty="0" smtClean="0"/>
              <a:t>Dementia ward champion role recommended</a:t>
            </a:r>
          </a:p>
          <a:p>
            <a:pPr marL="171450" indent="-171450" eaLnBrk="1" hangingPunct="1">
              <a:buFont typeface="Arial"/>
              <a:buChar char="•"/>
              <a:defRPr/>
            </a:pPr>
            <a:r>
              <a:rPr lang="en-US" dirty="0" smtClean="0"/>
              <a:t>Alzheimer’s Society and other local groups</a:t>
            </a:r>
          </a:p>
          <a:p>
            <a:pPr marL="171450" indent="-171450" eaLnBrk="1" hangingPunct="1">
              <a:buFont typeface="Arial"/>
              <a:buChar char="•"/>
              <a:defRPr/>
            </a:pPr>
            <a:r>
              <a:rPr lang="en-US" dirty="0" smtClean="0"/>
              <a:t>Greater engagement of patients, family, </a:t>
            </a:r>
            <a:r>
              <a:rPr lang="en-US" dirty="0" err="1" smtClean="0"/>
              <a:t>carers</a:t>
            </a:r>
            <a:r>
              <a:rPr lang="en-US" dirty="0" smtClean="0"/>
              <a:t>, friends and a range of volunteers is fundamental</a:t>
            </a:r>
          </a:p>
        </p:txBody>
      </p:sp>
      <p:sp>
        <p:nvSpPr>
          <p:cNvPr id="26627"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8C64DF3-2A17-5E4D-82FD-F8D6D5D58453}" type="slidenum">
              <a:rPr lang="en-US" sz="1200"/>
              <a:pPr/>
              <a:t>14</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8674" name="Notes Placeholder 2"/>
          <p:cNvSpPr>
            <a:spLocks noGrp="1"/>
          </p:cNvSpPr>
          <p:nvPr>
            <p:ph type="body" idx="1"/>
          </p:nvPr>
        </p:nvSpPr>
        <p:spPr>
          <a:noFill/>
        </p:spPr>
        <p:txBody>
          <a:bodyPr/>
          <a:lstStyle/>
          <a:p>
            <a:pPr marL="171450" indent="-171450">
              <a:buFontTx/>
              <a:buChar char="•"/>
            </a:pPr>
            <a:r>
              <a:rPr lang="en-GB"/>
              <a:t>These standards have been produced in a variety of formats for patients, their family, carer or friends understand them and can hold services to account. </a:t>
            </a:r>
          </a:p>
          <a:p>
            <a:pPr marL="171450" indent="-171450">
              <a:buFontTx/>
              <a:buChar char="•"/>
            </a:pPr>
            <a:r>
              <a:rPr lang="en-GB"/>
              <a:t>The standards are presented in a format that will assist staff delivering care on wards as well as assisting commissioner / provider discussions. </a:t>
            </a:r>
          </a:p>
          <a:p>
            <a:pPr marL="171450" indent="-171450">
              <a:buFontTx/>
              <a:buChar char="•"/>
            </a:pPr>
            <a:r>
              <a:rPr lang="en-GB"/>
              <a:t>There will be widespread distribution of information about the standards to cover all interested groups and organisations in the South West.</a:t>
            </a:r>
          </a:p>
          <a:p>
            <a:pPr marL="171450" indent="-171450">
              <a:buFontTx/>
              <a:buChar char="•"/>
            </a:pPr>
            <a:r>
              <a:rPr lang="en-GB"/>
              <a:t>Clinical and Ward Champions will be required to use every opportunity to aid the understanding of these standards, and ensure that training and education programmes delivered within hospital trusts promote delivery. </a:t>
            </a:r>
          </a:p>
        </p:txBody>
      </p:sp>
      <p:sp>
        <p:nvSpPr>
          <p:cNvPr id="2867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F1D8033-C457-F747-A580-8CAE7214E606}" type="slidenum">
              <a:rPr lang="en-US" sz="1200"/>
              <a:pPr/>
              <a:t>15</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8674" name="Notes Placeholder 2"/>
          <p:cNvSpPr>
            <a:spLocks noGrp="1"/>
          </p:cNvSpPr>
          <p:nvPr>
            <p:ph type="body" idx="1"/>
          </p:nvPr>
        </p:nvSpPr>
        <p:spPr>
          <a:noFill/>
        </p:spPr>
        <p:txBody>
          <a:bodyPr/>
          <a:lstStyle/>
          <a:p>
            <a:pPr marL="171450" indent="-171450">
              <a:buFontTx/>
              <a:buChar char="•"/>
            </a:pPr>
            <a:r>
              <a:rPr lang="en-GB"/>
              <a:t>These standards have been produced in a variety of formats for patients, their family, carer or friends understand them and can hold services to account. </a:t>
            </a:r>
          </a:p>
          <a:p>
            <a:pPr marL="171450" indent="-171450">
              <a:buFontTx/>
              <a:buChar char="•"/>
            </a:pPr>
            <a:r>
              <a:rPr lang="en-GB"/>
              <a:t>The standards are presented in a format that will assist staff delivering care on wards as well as assisting commissioner / provider discussions. </a:t>
            </a:r>
          </a:p>
          <a:p>
            <a:pPr marL="171450" indent="-171450">
              <a:buFontTx/>
              <a:buChar char="•"/>
            </a:pPr>
            <a:r>
              <a:rPr lang="en-GB"/>
              <a:t>There will be widespread distribution of information about the standards to cover all interested groups and organisations in the South West.</a:t>
            </a:r>
          </a:p>
          <a:p>
            <a:pPr marL="171450" indent="-171450">
              <a:buFontTx/>
              <a:buChar char="•"/>
            </a:pPr>
            <a:r>
              <a:rPr lang="en-GB"/>
              <a:t>Clinical and Ward Champions will be required to use every opportunity to aid the understanding of these standards, and ensure that training and education programmes delivered within hospital trusts promote delivery. </a:t>
            </a:r>
          </a:p>
        </p:txBody>
      </p:sp>
      <p:sp>
        <p:nvSpPr>
          <p:cNvPr id="2867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F1D8033-C457-F747-A580-8CAE7214E606}" type="slidenum">
              <a:rPr lang="en-US" sz="1200"/>
              <a:pPr/>
              <a:t>18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Tree>
    <p:extLst>
      <p:ext uri="{BB962C8B-B14F-4D97-AF65-F5344CB8AC3E}">
        <p14:creationId xmlns:p14="http://schemas.microsoft.com/office/powerpoint/2010/main" val="190570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2312949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extLst>
      <p:ext uri="{BB962C8B-B14F-4D97-AF65-F5344CB8AC3E}">
        <p14:creationId xmlns:p14="http://schemas.microsoft.com/office/powerpoint/2010/main" val="234593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85800" y="18288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8288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89821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401943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extLst>
      <p:ext uri="{BB962C8B-B14F-4D97-AF65-F5344CB8AC3E}">
        <p14:creationId xmlns:p14="http://schemas.microsoft.com/office/powerpoint/2010/main" val="20171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152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val="1341570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val="2443523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528064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85800"/>
            <a:ext cx="1943100" cy="54864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85800" y="685800"/>
            <a:ext cx="5676900" cy="5486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195856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85800"/>
            <a:ext cx="77724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828800"/>
            <a:ext cx="77724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13"/>
          <p:cNvSpPr>
            <a:spLocks noChangeArrowheads="1"/>
          </p:cNvSpPr>
          <p:nvPr userDrawn="1"/>
        </p:nvSpPr>
        <p:spPr bwMode="auto">
          <a:xfrm>
            <a:off x="0" y="0"/>
            <a:ext cx="9144000" cy="304800"/>
          </a:xfrm>
          <a:prstGeom prst="rect">
            <a:avLst/>
          </a:prstGeom>
          <a:solidFill>
            <a:srgbClr val="996699"/>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 bIns="18000"/>
          <a:lstStyle/>
          <a:p>
            <a:pPr>
              <a:spcBef>
                <a:spcPts val="600"/>
              </a:spcBef>
            </a:pPr>
            <a:r>
              <a:rPr lang="en-GB" sz="1600">
                <a:solidFill>
                  <a:srgbClr val="FFFFFF"/>
                </a:solidFill>
                <a:latin typeface="Helvetica Neue" charset="0"/>
              </a:rPr>
              <a:t>South West Dementia Partnership</a:t>
            </a:r>
            <a:endParaRPr lang="en-GB" sz="1600" b="1">
              <a:solidFill>
                <a:srgbClr val="FFFFFF"/>
              </a:solidFill>
              <a:latin typeface="Times New Roman" charset="0"/>
            </a:endParaRPr>
          </a:p>
        </p:txBody>
      </p:sp>
      <p:sp>
        <p:nvSpPr>
          <p:cNvPr id="1029" name="Rectangle 14"/>
          <p:cNvSpPr>
            <a:spLocks noChangeArrowheads="1"/>
          </p:cNvSpPr>
          <p:nvPr userDrawn="1"/>
        </p:nvSpPr>
        <p:spPr bwMode="auto">
          <a:xfrm>
            <a:off x="0" y="6553200"/>
            <a:ext cx="9144000" cy="304800"/>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 bIns="18000"/>
          <a:lstStyle/>
          <a:p>
            <a:pPr algn="r">
              <a:spcBef>
                <a:spcPts val="600"/>
              </a:spcBef>
            </a:pPr>
            <a:r>
              <a:rPr lang="en-US" sz="1600" dirty="0" smtClean="0">
                <a:solidFill>
                  <a:schemeClr val="bg1"/>
                </a:solidFill>
                <a:latin typeface="Helvetica Neue" charset="0"/>
              </a:rPr>
              <a:t>South West Hospital Standards in Dementia Care</a:t>
            </a:r>
            <a:endParaRPr lang="en-GB"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a:solidFill>
            <a:srgbClr val="333333"/>
          </a:solidFill>
          <a:latin typeface="+mj-lt"/>
          <a:ea typeface="+mj-ea"/>
          <a:cs typeface="+mj-cs"/>
        </a:defRPr>
      </a:lvl1pPr>
      <a:lvl2pPr algn="ctr" rtl="0" eaLnBrk="0" fontAlgn="base" hangingPunct="0">
        <a:spcBef>
          <a:spcPct val="0"/>
        </a:spcBef>
        <a:spcAft>
          <a:spcPct val="0"/>
        </a:spcAft>
        <a:defRPr sz="4400">
          <a:solidFill>
            <a:srgbClr val="333333"/>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rgbClr val="333333"/>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rgbClr val="333333"/>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rgbClr val="333333"/>
          </a:solidFill>
          <a:latin typeface="Arial" charset="0"/>
          <a:ea typeface="ＭＳ Ｐゴシック" charset="0"/>
          <a:cs typeface="ＭＳ Ｐゴシック" charset="0"/>
        </a:defRPr>
      </a:lvl5pPr>
      <a:lvl6pPr marL="457200" algn="ctr" rtl="0" fontAlgn="base">
        <a:spcBef>
          <a:spcPct val="0"/>
        </a:spcBef>
        <a:spcAft>
          <a:spcPct val="0"/>
        </a:spcAft>
        <a:defRPr sz="4400">
          <a:solidFill>
            <a:srgbClr val="333333"/>
          </a:solidFill>
          <a:latin typeface="Arial" charset="0"/>
          <a:ea typeface="ＭＳ Ｐゴシック" charset="0"/>
          <a:cs typeface="ＭＳ Ｐゴシック" charset="0"/>
        </a:defRPr>
      </a:lvl6pPr>
      <a:lvl7pPr marL="914400" algn="ctr" rtl="0" fontAlgn="base">
        <a:spcBef>
          <a:spcPct val="0"/>
        </a:spcBef>
        <a:spcAft>
          <a:spcPct val="0"/>
        </a:spcAft>
        <a:defRPr sz="4400">
          <a:solidFill>
            <a:srgbClr val="333333"/>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rgbClr val="333333"/>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rgbClr val="333333"/>
          </a:solidFill>
          <a:latin typeface="Arial" charset="0"/>
          <a:ea typeface="ＭＳ Ｐゴシック" charset="0"/>
          <a:cs typeface="ＭＳ Ｐゴシック" charset="0"/>
        </a:defRPr>
      </a:lvl9pPr>
    </p:titleStyle>
    <p:bodyStyle>
      <a:lvl1pPr marL="342900" indent="-342900" algn="l" rtl="0" eaLnBrk="0" fontAlgn="base" hangingPunct="0">
        <a:lnSpc>
          <a:spcPct val="170000"/>
        </a:lnSpc>
        <a:spcBef>
          <a:spcPct val="20000"/>
        </a:spcBef>
        <a:spcAft>
          <a:spcPct val="0"/>
        </a:spcAft>
        <a:buChar char="•"/>
        <a:defRPr sz="3200">
          <a:solidFill>
            <a:srgbClr val="333333"/>
          </a:solidFill>
          <a:latin typeface="+mn-lt"/>
          <a:ea typeface="+mn-ea"/>
          <a:cs typeface="+mn-cs"/>
        </a:defRPr>
      </a:lvl1pPr>
      <a:lvl2pPr marL="742950" indent="-285750" algn="l" rtl="0" eaLnBrk="0" fontAlgn="base" hangingPunct="0">
        <a:lnSpc>
          <a:spcPct val="170000"/>
        </a:lnSpc>
        <a:spcBef>
          <a:spcPct val="20000"/>
        </a:spcBef>
        <a:spcAft>
          <a:spcPct val="0"/>
        </a:spcAft>
        <a:buChar char="–"/>
        <a:defRPr sz="2800">
          <a:solidFill>
            <a:srgbClr val="333333"/>
          </a:solidFill>
          <a:latin typeface="+mn-lt"/>
          <a:ea typeface="+mn-ea"/>
        </a:defRPr>
      </a:lvl2pPr>
      <a:lvl3pPr marL="1143000" indent="-228600" algn="l" rtl="0" eaLnBrk="0" fontAlgn="base" hangingPunct="0">
        <a:lnSpc>
          <a:spcPct val="170000"/>
        </a:lnSpc>
        <a:spcBef>
          <a:spcPct val="20000"/>
        </a:spcBef>
        <a:spcAft>
          <a:spcPct val="0"/>
        </a:spcAft>
        <a:buChar char="•"/>
        <a:defRPr sz="2400">
          <a:solidFill>
            <a:srgbClr val="333333"/>
          </a:solidFill>
          <a:latin typeface="+mn-lt"/>
          <a:ea typeface="+mn-ea"/>
        </a:defRPr>
      </a:lvl3pPr>
      <a:lvl4pPr marL="1600200" indent="-228600" algn="l" rtl="0" eaLnBrk="0" fontAlgn="base" hangingPunct="0">
        <a:lnSpc>
          <a:spcPct val="170000"/>
        </a:lnSpc>
        <a:spcBef>
          <a:spcPct val="20000"/>
        </a:spcBef>
        <a:spcAft>
          <a:spcPct val="0"/>
        </a:spcAft>
        <a:buChar char="»"/>
        <a:defRPr sz="2000">
          <a:solidFill>
            <a:srgbClr val="333333"/>
          </a:solidFill>
          <a:latin typeface="+mn-lt"/>
          <a:ea typeface="+mn-ea"/>
        </a:defRPr>
      </a:lvl4pPr>
      <a:lvl5pPr marL="2057400" indent="-228600" algn="l" rtl="0" eaLnBrk="0" fontAlgn="base" hangingPunct="0">
        <a:lnSpc>
          <a:spcPct val="170000"/>
        </a:lnSpc>
        <a:spcBef>
          <a:spcPct val="20000"/>
        </a:spcBef>
        <a:spcAft>
          <a:spcPct val="0"/>
        </a:spcAft>
        <a:buFont typeface="Wingdings" charset="0"/>
        <a:buChar char="§"/>
        <a:defRPr sz="2000">
          <a:solidFill>
            <a:srgbClr val="333333"/>
          </a:solidFill>
          <a:latin typeface="+mn-lt"/>
          <a:ea typeface="+mn-ea"/>
        </a:defRPr>
      </a:lvl5pPr>
      <a:lvl6pPr marL="2514600" indent="-228600" algn="l" rtl="0" fontAlgn="base">
        <a:lnSpc>
          <a:spcPct val="170000"/>
        </a:lnSpc>
        <a:spcBef>
          <a:spcPct val="20000"/>
        </a:spcBef>
        <a:spcAft>
          <a:spcPct val="0"/>
        </a:spcAft>
        <a:buFont typeface="Wingdings" charset="0"/>
        <a:buChar char="§"/>
        <a:defRPr sz="2000">
          <a:solidFill>
            <a:srgbClr val="333333"/>
          </a:solidFill>
          <a:latin typeface="+mn-lt"/>
          <a:ea typeface="+mn-ea"/>
        </a:defRPr>
      </a:lvl6pPr>
      <a:lvl7pPr marL="2971800" indent="-228600" algn="l" rtl="0" fontAlgn="base">
        <a:lnSpc>
          <a:spcPct val="170000"/>
        </a:lnSpc>
        <a:spcBef>
          <a:spcPct val="20000"/>
        </a:spcBef>
        <a:spcAft>
          <a:spcPct val="0"/>
        </a:spcAft>
        <a:buFont typeface="Wingdings" charset="0"/>
        <a:buChar char="§"/>
        <a:defRPr sz="2000">
          <a:solidFill>
            <a:srgbClr val="333333"/>
          </a:solidFill>
          <a:latin typeface="+mn-lt"/>
          <a:ea typeface="+mn-ea"/>
        </a:defRPr>
      </a:lvl7pPr>
      <a:lvl8pPr marL="3429000" indent="-228600" algn="l" rtl="0" fontAlgn="base">
        <a:lnSpc>
          <a:spcPct val="170000"/>
        </a:lnSpc>
        <a:spcBef>
          <a:spcPct val="20000"/>
        </a:spcBef>
        <a:spcAft>
          <a:spcPct val="0"/>
        </a:spcAft>
        <a:buFont typeface="Wingdings" charset="0"/>
        <a:buChar char="§"/>
        <a:defRPr sz="2000">
          <a:solidFill>
            <a:srgbClr val="333333"/>
          </a:solidFill>
          <a:latin typeface="+mn-lt"/>
          <a:ea typeface="+mn-ea"/>
        </a:defRPr>
      </a:lvl8pPr>
      <a:lvl9pPr marL="3886200" indent="-228600" algn="l" rtl="0" fontAlgn="base">
        <a:lnSpc>
          <a:spcPct val="170000"/>
        </a:lnSpc>
        <a:spcBef>
          <a:spcPct val="20000"/>
        </a:spcBef>
        <a:spcAft>
          <a:spcPct val="0"/>
        </a:spcAft>
        <a:buFont typeface="Wingdings" charset="0"/>
        <a:buChar char="§"/>
        <a:defRPr sz="2000">
          <a:solidFill>
            <a:srgbClr val="333333"/>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image" Target="../media/image2.png"/><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 name="Picture 7" descr="header"/>
          <p:cNvPicPr>
            <a:picLocks/>
          </p:cNvPicPr>
          <p:nvPr/>
        </p:nvPicPr>
        <p:blipFill>
          <a:blip r:embed="rId3">
            <a:extLst>
              <a:ext uri="{28A0092B-C50C-407E-A947-70E740481C1C}">
                <a14:useLocalDpi xmlns:a14="http://schemas.microsoft.com/office/drawing/2010/main" val="0"/>
              </a:ext>
            </a:extLst>
          </a:blip>
          <a:srcRect l="854" t="8867" r="27145" b="20332"/>
          <a:stretch>
            <a:fillRect/>
          </a:stretch>
        </p:blipFill>
        <p:spPr bwMode="auto">
          <a:xfrm>
            <a:off x="0" y="-26988"/>
            <a:ext cx="9144000"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3035300"/>
            <a:ext cx="7772400" cy="3273425"/>
          </a:xfrm>
        </p:spPr>
        <p:txBody>
          <a:bodyPr/>
          <a:lstStyle/>
          <a:p>
            <a:pPr eaLnBrk="1" hangingPunct="1">
              <a:lnSpc>
                <a:spcPct val="150000"/>
              </a:lnSpc>
            </a:pPr>
            <a:r>
              <a:rPr lang="en-US" sz="4000" b="1" dirty="0">
                <a:latin typeface="Arial" charset="0"/>
                <a:ea typeface="ＭＳ Ｐゴシック" charset="0"/>
                <a:cs typeface="ＭＳ Ｐゴシック" charset="0"/>
              </a:rPr>
              <a:t>South West Hospital Standards in Dementia Care</a:t>
            </a:r>
            <a:endParaRPr lang="en-US" sz="4000" dirty="0">
              <a:latin typeface="Arial" charset="0"/>
              <a:ea typeface="ＭＳ Ｐゴシック" charset="0"/>
              <a:cs typeface="ＭＳ Ｐゴシック" charset="0"/>
            </a:endParaRPr>
          </a:p>
        </p:txBody>
      </p:sp>
      <p:sp>
        <p:nvSpPr>
          <p:cNvPr id="3075" name="Rectangle 6"/>
          <p:cNvSpPr>
            <a:spLocks noChangeArrowheads="1"/>
          </p:cNvSpPr>
          <p:nvPr/>
        </p:nvSpPr>
        <p:spPr bwMode="auto">
          <a:xfrm>
            <a:off x="0" y="76200"/>
            <a:ext cx="9144000" cy="304800"/>
          </a:xfrm>
          <a:prstGeom prst="rect">
            <a:avLst/>
          </a:prstGeom>
          <a:solidFill>
            <a:srgbClr val="996699">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 bIns="18000"/>
          <a:lstStyle/>
          <a:p>
            <a:pPr>
              <a:spcBef>
                <a:spcPts val="600"/>
              </a:spcBef>
            </a:pPr>
            <a:r>
              <a:rPr lang="en-GB" sz="1600">
                <a:solidFill>
                  <a:srgbClr val="FFFFFF"/>
                </a:solidFill>
                <a:latin typeface="Helvetica Neue" charset="0"/>
              </a:rPr>
              <a:t>South West Dementia Partnership</a:t>
            </a:r>
            <a:endParaRPr lang="en-GB" sz="1600" b="1">
              <a:solidFill>
                <a:srgbClr val="FFFFFF"/>
              </a:solidFill>
              <a:latin typeface="Helvetica Neue" charset="0"/>
            </a:endParaRPr>
          </a:p>
        </p:txBody>
      </p:sp>
      <p:sp>
        <p:nvSpPr>
          <p:cNvPr id="3076" name="Rectangle 7"/>
          <p:cNvSpPr>
            <a:spLocks noChangeArrowheads="1"/>
          </p:cNvSpPr>
          <p:nvPr/>
        </p:nvSpPr>
        <p:spPr bwMode="auto">
          <a:xfrm>
            <a:off x="0" y="2420938"/>
            <a:ext cx="9144000" cy="304800"/>
          </a:xfrm>
          <a:prstGeom prst="rect">
            <a:avLst/>
          </a:prstGeom>
          <a:solidFill>
            <a:srgbClr val="006699">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 bIns="18000"/>
          <a:lstStyle/>
          <a:p>
            <a:pPr>
              <a:spcBef>
                <a:spcPts val="600"/>
              </a:spcBef>
            </a:pPr>
            <a:r>
              <a:rPr lang="en-US" sz="1600">
                <a:solidFill>
                  <a:schemeClr val="bg1"/>
                </a:solidFill>
                <a:latin typeface="Helvetica Neue" charset="0"/>
              </a:rPr>
              <a:t>Living well with dementia across the South West</a:t>
            </a:r>
            <a:endParaRPr lang="en-GB" sz="1600">
              <a:solidFill>
                <a:schemeClr val="bg1"/>
              </a:solidFill>
              <a:latin typeface="Helvetica Neue"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he-Patel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944216"/>
            <a:ext cx="6096000" cy="3429000"/>
          </a:xfrm>
          <a:prstGeom prst="rect">
            <a:avLst/>
          </a:prstGeom>
        </p:spPr>
      </p:pic>
      <p:sp>
        <p:nvSpPr>
          <p:cNvPr id="2" name="Title 1"/>
          <p:cNvSpPr>
            <a:spLocks noGrp="1"/>
          </p:cNvSpPr>
          <p:nvPr>
            <p:ph type="title"/>
          </p:nvPr>
        </p:nvSpPr>
        <p:spPr/>
        <p:txBody>
          <a:bodyPr/>
          <a:lstStyle/>
          <a:p>
            <a:r>
              <a:rPr lang="en-US" dirty="0" smtClean="0"/>
              <a:t>Living with dementia</a:t>
            </a:r>
            <a:endParaRPr lang="en-US" dirty="0"/>
          </a:p>
        </p:txBody>
      </p:sp>
      <p:sp>
        <p:nvSpPr>
          <p:cNvPr id="5" name="Content Placeholder 2"/>
          <p:cNvSpPr>
            <a:spLocks noGrp="1"/>
          </p:cNvSpPr>
          <p:nvPr>
            <p:ph idx="1"/>
          </p:nvPr>
        </p:nvSpPr>
        <p:spPr>
          <a:xfrm>
            <a:off x="1547664" y="2204864"/>
            <a:ext cx="6264696" cy="3456384"/>
          </a:xfrm>
        </p:spPr>
        <p:txBody>
          <a:bodyPr/>
          <a:lstStyle/>
          <a:p>
            <a:pPr marL="0" indent="0" eaLnBrk="1" hangingPunct="1">
              <a:buNone/>
            </a:pPr>
            <a:r>
              <a:rPr lang="en-US" sz="2200" dirty="0" smtClean="0">
                <a:solidFill>
                  <a:schemeClr val="bg1"/>
                </a:solidFill>
                <a:latin typeface="Arial" charset="0"/>
                <a:ea typeface="ＭＳ Ｐゴシック" charset="0"/>
                <a:cs typeface="ＭＳ Ｐゴシック" charset="0"/>
              </a:rPr>
              <a:t>Video ‘</a:t>
            </a:r>
            <a:r>
              <a:rPr lang="en-US" sz="2400" dirty="0" smtClean="0">
                <a:solidFill>
                  <a:schemeClr val="bg1"/>
                </a:solidFill>
                <a:latin typeface="Arial" charset="0"/>
                <a:ea typeface="ＭＳ Ｐゴシック" charset="0"/>
                <a:cs typeface="ＭＳ Ｐゴシック" charset="0"/>
              </a:rPr>
              <a:t>The </a:t>
            </a:r>
            <a:r>
              <a:rPr lang="en-US" sz="2400" dirty="0" err="1">
                <a:solidFill>
                  <a:schemeClr val="bg1"/>
                </a:solidFill>
                <a:latin typeface="Arial" charset="0"/>
                <a:ea typeface="ＭＳ Ｐゴシック" charset="0"/>
                <a:cs typeface="ＭＳ Ｐゴシック" charset="0"/>
              </a:rPr>
              <a:t>Patels</a:t>
            </a:r>
            <a:r>
              <a:rPr lang="en-US" sz="2400" dirty="0">
                <a:solidFill>
                  <a:schemeClr val="bg1"/>
                </a:solidFill>
                <a:latin typeface="Arial" charset="0"/>
                <a:ea typeface="ＭＳ Ｐゴシック" charset="0"/>
                <a:cs typeface="ＭＳ Ｐゴシック" charset="0"/>
              </a:rPr>
              <a:t> - In their own words (Part 4/4</a:t>
            </a:r>
            <a:r>
              <a:rPr lang="en-US" sz="2400" dirty="0" smtClean="0">
                <a:solidFill>
                  <a:schemeClr val="bg1"/>
                </a:solidFill>
                <a:latin typeface="Arial" charset="0"/>
                <a:ea typeface="ＭＳ Ｐゴシック" charset="0"/>
                <a:cs typeface="ＭＳ Ｐゴシック" charset="0"/>
              </a:rPr>
              <a:t>)’</a:t>
            </a:r>
            <a:r>
              <a:rPr lang="en-US" sz="2400" dirty="0" smtClean="0">
                <a:latin typeface="Arial" charset="0"/>
                <a:ea typeface="ＭＳ Ｐゴシック" charset="0"/>
                <a:cs typeface="ＭＳ Ｐゴシック" charset="0"/>
              </a:rPr>
              <a:t> </a:t>
            </a:r>
            <a:r>
              <a:rPr lang="en-US" sz="2000" dirty="0">
                <a:solidFill>
                  <a:srgbClr val="0000FF"/>
                </a:solidFill>
                <a:latin typeface="Arial" charset="0"/>
                <a:ea typeface="ＭＳ Ｐゴシック" charset="0"/>
                <a:cs typeface="ＭＳ Ｐゴシック" charset="0"/>
              </a:rPr>
              <a:t>www.youtube.com/watch?v=</a:t>
            </a:r>
            <a:r>
              <a:rPr lang="en-US" sz="2000" dirty="0" smtClean="0">
                <a:solidFill>
                  <a:srgbClr val="0000FF"/>
                </a:solidFill>
                <a:latin typeface="Arial" charset="0"/>
                <a:ea typeface="ＭＳ Ｐゴシック" charset="0"/>
                <a:cs typeface="ＭＳ Ｐゴシック" charset="0"/>
              </a:rPr>
              <a:t>nl9xqm_9KbE</a:t>
            </a:r>
            <a:r>
              <a:rPr lang="en-US" sz="2200" dirty="0" smtClean="0">
                <a:latin typeface="Arial" charset="0"/>
                <a:ea typeface="ＭＳ Ｐゴシック" charset="0"/>
                <a:cs typeface="ＭＳ Ｐゴシック" charset="0"/>
              </a:rPr>
              <a:t> </a:t>
            </a:r>
            <a:r>
              <a:rPr lang="en-US" sz="2200" dirty="0" smtClean="0">
                <a:solidFill>
                  <a:srgbClr val="FFFFFF"/>
                </a:solidFill>
                <a:latin typeface="Arial" charset="0"/>
                <a:ea typeface="ＭＳ Ｐゴシック" charset="0"/>
                <a:cs typeface="ＭＳ Ｐゴシック" charset="0"/>
              </a:rPr>
              <a:t>courtesy of </a:t>
            </a:r>
            <a:r>
              <a:rPr lang="en-US" sz="2200" smtClean="0">
                <a:solidFill>
                  <a:srgbClr val="FFFFFF"/>
                </a:solidFill>
                <a:latin typeface="Arial" charset="0"/>
                <a:ea typeface="ＭＳ Ｐゴシック" charset="0"/>
                <a:cs typeface="ＭＳ Ｐゴシック" charset="0"/>
              </a:rPr>
              <a:t>the </a:t>
            </a:r>
            <a:r>
              <a:rPr lang="en-US" sz="2200" smtClean="0">
                <a:solidFill>
                  <a:srgbClr val="FFFFFF"/>
                </a:solidFill>
                <a:latin typeface="Arial" charset="0"/>
                <a:ea typeface="ＭＳ Ｐゴシック" charset="0"/>
                <a:cs typeface="ＭＳ Ｐゴシック" charset="0"/>
              </a:rPr>
              <a:t>Alzheimer’s </a:t>
            </a:r>
            <a:r>
              <a:rPr lang="en-US" sz="2200" dirty="0" smtClean="0">
                <a:solidFill>
                  <a:srgbClr val="FFFFFF"/>
                </a:solidFill>
                <a:latin typeface="Arial" charset="0"/>
                <a:ea typeface="ＭＳ Ｐゴシック" charset="0"/>
                <a:cs typeface="ＭＳ Ｐゴシック" charset="0"/>
              </a:rPr>
              <a:t>Society YouTube channel </a:t>
            </a:r>
            <a:r>
              <a:rPr lang="en-US" sz="2000" dirty="0" err="1" smtClean="0">
                <a:solidFill>
                  <a:srgbClr val="0000FF"/>
                </a:solidFill>
                <a:latin typeface="Arial" charset="0"/>
                <a:ea typeface="ＭＳ Ｐゴシック" charset="0"/>
                <a:cs typeface="ＭＳ Ｐゴシック" charset="0"/>
              </a:rPr>
              <a:t>www.youtube.com</a:t>
            </a:r>
            <a:r>
              <a:rPr lang="en-US" sz="2000" dirty="0" smtClean="0">
                <a:solidFill>
                  <a:srgbClr val="0000FF"/>
                </a:solidFill>
                <a:latin typeface="Arial" charset="0"/>
                <a:ea typeface="ＭＳ Ｐゴシック" charset="0"/>
                <a:cs typeface="ＭＳ Ｐゴシック" charset="0"/>
              </a:rPr>
              <a:t>/user/</a:t>
            </a:r>
            <a:r>
              <a:rPr lang="en-US" sz="2000" dirty="0" err="1" smtClean="0">
                <a:solidFill>
                  <a:srgbClr val="0000FF"/>
                </a:solidFill>
                <a:latin typeface="Arial" charset="0"/>
                <a:ea typeface="ＭＳ Ｐゴシック" charset="0"/>
                <a:cs typeface="ＭＳ Ｐゴシック" charset="0"/>
              </a:rPr>
              <a:t>AlzheimersSociety</a:t>
            </a:r>
            <a:endParaRPr lang="en-US" sz="2000" dirty="0" smtClean="0">
              <a:solidFill>
                <a:srgbClr val="0000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160083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19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vol="80000">
                <p:cTn id="16" fill="hold" display="0">
                  <p:stCondLst>
                    <p:cond delay="indefinite"/>
                  </p:stCondLst>
                </p:cTn>
                <p:tgtEl>
                  <p:spTgt spid="6"/>
                </p:tgtEl>
              </p:cMediaNode>
            </p:video>
          </p:childTnLst>
        </p:cTn>
      </p:par>
    </p:tnLst>
    <p:bldLst>
      <p:bldP spid="5" grpId="0" build="p"/>
      <p:bldP spid="5"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title"/>
          </p:nvPr>
        </p:nvSpPr>
        <p:spPr/>
        <p:txBody>
          <a:bodyPr/>
          <a:lstStyle/>
          <a:p>
            <a:pPr eaLnBrk="1" hangingPunct="1"/>
            <a:r>
              <a:rPr lang="en-US">
                <a:latin typeface="Arial" charset="0"/>
                <a:ea typeface="ＭＳ Ｐゴシック" charset="0"/>
                <a:cs typeface="ＭＳ Ｐゴシック" charset="0"/>
              </a:rPr>
              <a:t>National audit</a:t>
            </a:r>
          </a:p>
        </p:txBody>
      </p:sp>
      <p:sp>
        <p:nvSpPr>
          <p:cNvPr id="5122" name="Content Placeholder 2"/>
          <p:cNvSpPr>
            <a:spLocks noGrp="1"/>
          </p:cNvSpPr>
          <p:nvPr>
            <p:ph idx="1"/>
          </p:nvPr>
        </p:nvSpPr>
        <p:spPr/>
        <p:txBody>
          <a:bodyPr/>
          <a:lstStyle/>
          <a:p>
            <a:pPr eaLnBrk="1" hangingPunct="1"/>
            <a:r>
              <a:rPr lang="en-US" sz="2000" dirty="0">
                <a:latin typeface="Arial" charset="0"/>
                <a:ea typeface="ＭＳ Ｐゴシック" charset="0"/>
                <a:cs typeface="ＭＳ Ｐゴシック" charset="0"/>
              </a:rPr>
              <a:t>95% of hospitals do not have mandatory training in dementia awareness for staff </a:t>
            </a:r>
          </a:p>
          <a:p>
            <a:pPr eaLnBrk="1" hangingPunct="1"/>
            <a:r>
              <a:rPr lang="en-US" sz="2000" dirty="0">
                <a:latin typeface="Arial" charset="0"/>
                <a:ea typeface="ＭＳ Ｐゴシック" charset="0"/>
                <a:cs typeface="ＭＳ Ｐゴシック" charset="0"/>
              </a:rPr>
              <a:t>1/3</a:t>
            </a:r>
            <a:r>
              <a:rPr lang="en-US" sz="2000" baseline="30000" dirty="0">
                <a:latin typeface="Arial" charset="0"/>
                <a:ea typeface="ＭＳ Ｐゴシック" charset="0"/>
                <a:cs typeface="ＭＳ Ｐゴシック" charset="0"/>
              </a:rPr>
              <a:t>rd</a:t>
            </a:r>
            <a:r>
              <a:rPr lang="en-US" sz="2000" dirty="0">
                <a:latin typeface="Arial" charset="0"/>
                <a:ea typeface="ＭＳ Ｐゴシック" charset="0"/>
                <a:cs typeface="ＭＳ Ｐゴシック" charset="0"/>
              </a:rPr>
              <a:t> of patients did not have a nutritional assessment recorded during their admission</a:t>
            </a:r>
          </a:p>
          <a:p>
            <a:pPr eaLnBrk="1" hangingPunct="1"/>
            <a:r>
              <a:rPr lang="en-US" sz="2000" dirty="0">
                <a:latin typeface="Arial" charset="0"/>
                <a:ea typeface="ＭＳ Ｐゴシック" charset="0"/>
                <a:cs typeface="ＭＳ Ｐゴシック" charset="0"/>
              </a:rPr>
              <a:t>&lt; 50% of patients received a formal mental status test upon admission to hospital</a:t>
            </a:r>
          </a:p>
          <a:p>
            <a:pPr eaLnBrk="1" hangingPunct="1"/>
            <a:r>
              <a:rPr lang="en-US" sz="2000" dirty="0">
                <a:latin typeface="Arial" charset="0"/>
                <a:ea typeface="ＭＳ Ｐゴシック" charset="0"/>
                <a:cs typeface="ＭＳ Ｐゴシック" charset="0"/>
              </a:rPr>
              <a:t>1/3</a:t>
            </a:r>
            <a:r>
              <a:rPr lang="en-US" sz="2000" baseline="30000" dirty="0">
                <a:latin typeface="Arial" charset="0"/>
                <a:ea typeface="ＭＳ Ｐゴシック" charset="0"/>
                <a:cs typeface="ＭＳ Ｐゴシック" charset="0"/>
              </a:rPr>
              <a:t>rd</a:t>
            </a:r>
            <a:r>
              <a:rPr lang="en-US" sz="2000" dirty="0">
                <a:latin typeface="Arial" charset="0"/>
                <a:ea typeface="ＭＳ Ｐゴシック" charset="0"/>
                <a:cs typeface="ＭＳ Ｐゴシック" charset="0"/>
              </a:rPr>
              <a:t> of patients referred to in-hospital psychiatry liaison services had not been seen after 96 hours</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pPr eaLnBrk="1" hangingPunct="1"/>
            <a:r>
              <a:rPr lang="en-US">
                <a:latin typeface="Arial" charset="0"/>
                <a:ea typeface="ＭＳ Ｐゴシック" charset="0"/>
                <a:cs typeface="ＭＳ Ｐゴシック" charset="0"/>
              </a:rPr>
              <a:t>Regional standards</a:t>
            </a:r>
          </a:p>
        </p:txBody>
      </p:sp>
      <p:sp>
        <p:nvSpPr>
          <p:cNvPr id="10242" name="Content Placeholder 2"/>
          <p:cNvSpPr>
            <a:spLocks noGrp="1"/>
          </p:cNvSpPr>
          <p:nvPr>
            <p:ph idx="1"/>
          </p:nvPr>
        </p:nvSpPr>
        <p:spPr/>
        <p:txBody>
          <a:bodyPr/>
          <a:lstStyle/>
          <a:p>
            <a:pPr eaLnBrk="1" hangingPunct="1">
              <a:lnSpc>
                <a:spcPct val="140000"/>
              </a:lnSpc>
              <a:defRPr/>
            </a:pPr>
            <a:r>
              <a:rPr lang="en-US" sz="2400" dirty="0" smtClean="0">
                <a:latin typeface="+mj-lt"/>
                <a:ea typeface="ＭＳ Ｐゴシック" charset="0"/>
                <a:cs typeface="ＭＳ Ｐゴシック" charset="0"/>
              </a:rPr>
              <a:t>Developed by the South West </a:t>
            </a:r>
            <a:r>
              <a:rPr lang="en-US" sz="2400" dirty="0" smtClean="0">
                <a:latin typeface="+mj-lt"/>
              </a:rPr>
              <a:t>Expert Reference Group, led by Alison Moon, regional champion for dementia care in hospitals</a:t>
            </a:r>
            <a:endParaRPr lang="en-US" sz="2400" dirty="0" smtClean="0">
              <a:latin typeface="+mj-lt"/>
              <a:ea typeface="ＭＳ Ｐゴシック" charset="0"/>
              <a:cs typeface="ＭＳ Ｐゴシック" charset="0"/>
            </a:endParaRPr>
          </a:p>
          <a:p>
            <a:pPr eaLnBrk="1" hangingPunct="1">
              <a:lnSpc>
                <a:spcPct val="140000"/>
              </a:lnSpc>
              <a:defRPr/>
            </a:pPr>
            <a:r>
              <a:rPr lang="en-US" sz="2400" dirty="0" smtClean="0">
                <a:latin typeface="+mj-lt"/>
                <a:ea typeface="ＭＳ Ｐゴシック" charset="0"/>
                <a:cs typeface="ＭＳ Ｐゴシック" charset="0"/>
              </a:rPr>
              <a:t>To </a:t>
            </a:r>
            <a:r>
              <a:rPr lang="en-US" sz="2400" dirty="0">
                <a:latin typeface="+mj-lt"/>
                <a:ea typeface="ＭＳ Ｐゴシック" charset="0"/>
                <a:cs typeface="ＭＳ Ｐゴシック" charset="0"/>
              </a:rPr>
              <a:t>complement the national audit</a:t>
            </a:r>
          </a:p>
          <a:p>
            <a:pPr eaLnBrk="1" hangingPunct="1">
              <a:lnSpc>
                <a:spcPct val="140000"/>
              </a:lnSpc>
              <a:defRPr/>
            </a:pPr>
            <a:r>
              <a:rPr lang="en-US" sz="2400" dirty="0">
                <a:latin typeface="+mj-lt"/>
                <a:ea typeface="ＭＳ Ｐゴシック" charset="0"/>
                <a:cs typeface="ＭＳ Ｐゴシック" charset="0"/>
              </a:rPr>
              <a:t>To support providers and commissioners to assure high quality care </a:t>
            </a:r>
          </a:p>
          <a:p>
            <a:pPr eaLnBrk="1" hangingPunct="1">
              <a:lnSpc>
                <a:spcPct val="140000"/>
              </a:lnSpc>
              <a:defRPr/>
            </a:pPr>
            <a:r>
              <a:rPr lang="en-US" sz="2400" dirty="0">
                <a:latin typeface="+mj-lt"/>
                <a:ea typeface="ＭＳ Ｐゴシック" charset="0"/>
                <a:cs typeface="ＭＳ Ｐゴシック" charset="0"/>
              </a:rPr>
              <a:t>To enable patients, their relatives or </a:t>
            </a:r>
            <a:r>
              <a:rPr lang="en-US" sz="2400" dirty="0" err="1">
                <a:latin typeface="+mj-lt"/>
                <a:ea typeface="ＭＳ Ｐゴシック" charset="0"/>
                <a:cs typeface="ＭＳ Ｐゴシック" charset="0"/>
              </a:rPr>
              <a:t>carers</a:t>
            </a:r>
            <a:r>
              <a:rPr lang="en-US" sz="2400" dirty="0">
                <a:latin typeface="+mj-lt"/>
                <a:ea typeface="ＭＳ Ｐゴシック" charset="0"/>
                <a:cs typeface="ＭＳ Ｐゴシック" charset="0"/>
              </a:rPr>
              <a:t> to call the service to account</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5"/>
          <p:cNvGrpSpPr>
            <a:grpSpLocks/>
          </p:cNvGrpSpPr>
          <p:nvPr/>
        </p:nvGrpSpPr>
        <p:grpSpPr bwMode="auto">
          <a:xfrm>
            <a:off x="66675" y="798513"/>
            <a:ext cx="9042400" cy="5187950"/>
            <a:chOff x="441" y="1624"/>
            <a:chExt cx="16000" cy="9180"/>
          </a:xfrm>
        </p:grpSpPr>
        <p:sp>
          <p:nvSpPr>
            <p:cNvPr id="7181" name="Oval 6"/>
            <p:cNvSpPr>
              <a:spLocks noChangeArrowheads="1"/>
            </p:cNvSpPr>
            <p:nvPr/>
          </p:nvSpPr>
          <p:spPr bwMode="auto">
            <a:xfrm>
              <a:off x="441" y="1624"/>
              <a:ext cx="15840" cy="9180"/>
            </a:xfrm>
            <a:prstGeom prst="ellipse">
              <a:avLst/>
            </a:prstGeom>
            <a:solidFill>
              <a:srgbClr val="FFFFFF"/>
            </a:solidFill>
            <a:ln w="25400">
              <a:solidFill>
                <a:srgbClr val="17365D"/>
              </a:solidFill>
              <a:round/>
              <a:headEnd/>
              <a:tailEnd/>
            </a:ln>
          </p:spPr>
          <p:txBody>
            <a:bodyPr/>
            <a:lstStyle/>
            <a:p>
              <a:endParaRPr lang="en-GB">
                <a:solidFill>
                  <a:srgbClr val="000000"/>
                </a:solidFill>
              </a:endParaRPr>
            </a:p>
          </p:txBody>
        </p:sp>
        <p:sp>
          <p:nvSpPr>
            <p:cNvPr id="16" name="Isosceles Triangle 1"/>
            <p:cNvSpPr>
              <a:spLocks noChangeArrowheads="1"/>
            </p:cNvSpPr>
            <p:nvPr/>
          </p:nvSpPr>
          <p:spPr bwMode="auto">
            <a:xfrm rot="17901044">
              <a:off x="12862" y="2343"/>
              <a:ext cx="340" cy="340"/>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sp>
          <p:nvSpPr>
            <p:cNvPr id="17" name="Isosceles Triangle 1"/>
            <p:cNvSpPr>
              <a:spLocks noChangeArrowheads="1"/>
            </p:cNvSpPr>
            <p:nvPr/>
          </p:nvSpPr>
          <p:spPr bwMode="auto">
            <a:xfrm rot="21433250">
              <a:off x="16101" y="6124"/>
              <a:ext cx="340" cy="340"/>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sp>
          <p:nvSpPr>
            <p:cNvPr id="18" name="Isosceles Triangle 1"/>
            <p:cNvSpPr>
              <a:spLocks noChangeArrowheads="1"/>
            </p:cNvSpPr>
            <p:nvPr/>
          </p:nvSpPr>
          <p:spPr bwMode="auto">
            <a:xfrm rot="26013812">
              <a:off x="10521" y="10443"/>
              <a:ext cx="340" cy="343"/>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sp>
          <p:nvSpPr>
            <p:cNvPr id="19" name="Isosceles Triangle 1"/>
            <p:cNvSpPr>
              <a:spLocks noChangeArrowheads="1"/>
            </p:cNvSpPr>
            <p:nvPr/>
          </p:nvSpPr>
          <p:spPr bwMode="auto">
            <a:xfrm rot="28391461">
              <a:off x="3480" y="9725"/>
              <a:ext cx="340" cy="340"/>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sp>
          <p:nvSpPr>
            <p:cNvPr id="20" name="Isosceles Triangle 1"/>
            <p:cNvSpPr>
              <a:spLocks noChangeArrowheads="1"/>
            </p:cNvSpPr>
            <p:nvPr/>
          </p:nvSpPr>
          <p:spPr bwMode="auto">
            <a:xfrm rot="33655232">
              <a:off x="461" y="4995"/>
              <a:ext cx="340" cy="340"/>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sp>
          <p:nvSpPr>
            <p:cNvPr id="21" name="Isosceles Triangle 1"/>
            <p:cNvSpPr>
              <a:spLocks noChangeArrowheads="1"/>
            </p:cNvSpPr>
            <p:nvPr/>
          </p:nvSpPr>
          <p:spPr bwMode="auto">
            <a:xfrm rot="36232357">
              <a:off x="4399" y="1984"/>
              <a:ext cx="340" cy="340"/>
            </a:xfrm>
            <a:prstGeom prst="triangle">
              <a:avLst>
                <a:gd name="adj" fmla="val 50000"/>
              </a:avLst>
            </a:prstGeom>
            <a:solidFill>
              <a:srgbClr val="17365D"/>
            </a:solidFill>
            <a:ln w="9525">
              <a:solidFill>
                <a:srgbClr val="17365D"/>
              </a:solidFill>
              <a:miter lim="800000"/>
              <a:headEnd/>
              <a:tailEnd/>
            </a:ln>
            <a:effectLst/>
            <a:extLst>
              <a:ext uri="{AF507438-7753-43e0-B8FC-AC1667EBCBE1}">
                <a14:hiddenEffects xmlns:a14="http://schemas.microsoft.com/office/drawing/2010/main">
                  <a:effectLst>
                    <a:outerShdw blurRad="40000" dist="23000" dir="5400000" rotWithShape="0">
                      <a:srgbClr val="000000">
                        <a:alpha val="34999"/>
                      </a:srgbClr>
                    </a:outerShdw>
                  </a:effectLst>
                </a14:hiddenEffects>
              </a:ext>
            </a:extLst>
          </p:spPr>
          <p:txBody>
            <a:bodyPr anchor="ctr"/>
            <a:lstStyle/>
            <a:p>
              <a:pPr>
                <a:defRPr/>
              </a:pPr>
              <a:endParaRPr lang="en-US"/>
            </a:p>
          </p:txBody>
        </p:sp>
      </p:grpSp>
      <p:pic>
        <p:nvPicPr>
          <p:cNvPr id="5133" name="Picture 13" descr="man"/>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050" y="2168525"/>
            <a:ext cx="2193925"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Hexagon 1"/>
          <p:cNvSpPr>
            <a:spLocks noChangeAspect="1" noChangeArrowheads="1"/>
          </p:cNvSpPr>
          <p:nvPr/>
        </p:nvSpPr>
        <p:spPr bwMode="auto">
          <a:xfrm>
            <a:off x="276225" y="2265363"/>
            <a:ext cx="2036763" cy="1778000"/>
          </a:xfrm>
          <a:prstGeom prst="hexagon">
            <a:avLst>
              <a:gd name="adj" fmla="val 28637"/>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endParaRPr lang="en-GB" sz="800" dirty="0">
              <a:latin typeface="Times New Roman" charset="0"/>
              <a:ea typeface="ÇlÇr ñæí©" charset="0"/>
            </a:endParaRPr>
          </a:p>
          <a:p>
            <a:pPr algn="ctr">
              <a:defRPr/>
            </a:pPr>
            <a:r>
              <a:rPr lang="en-GB" sz="1300" dirty="0">
                <a:effectLst>
                  <a:outerShdw blurRad="50800" dist="38100" dir="2700000" algn="tl" rotWithShape="0">
                    <a:prstClr val="black">
                      <a:alpha val="40000"/>
                    </a:prstClr>
                  </a:outerShdw>
                </a:effectLst>
                <a:latin typeface="Cambria" charset="0"/>
                <a:ea typeface="ÇlÇr ñæí©" charset="0"/>
              </a:rPr>
              <a:t>1. Respect, dignity and appropriate care</a:t>
            </a:r>
            <a:endParaRPr lang="en-US" dirty="0">
              <a:solidFill>
                <a:srgbClr val="000000"/>
              </a:solidFill>
              <a:effectLst>
                <a:outerShdw blurRad="50800" dist="38100" dir="2700000" algn="tl" rotWithShape="0">
                  <a:prstClr val="black">
                    <a:alpha val="40000"/>
                  </a:prstClr>
                </a:outerShdw>
              </a:effectLst>
            </a:endParaRPr>
          </a:p>
        </p:txBody>
      </p:sp>
      <p:sp>
        <p:nvSpPr>
          <p:cNvPr id="6" name="Hexagon 1"/>
          <p:cNvSpPr>
            <a:spLocks noChangeAspect="1" noChangeArrowheads="1"/>
          </p:cNvSpPr>
          <p:nvPr/>
        </p:nvSpPr>
        <p:spPr bwMode="auto">
          <a:xfrm>
            <a:off x="5137150" y="1343025"/>
            <a:ext cx="2039938" cy="1779588"/>
          </a:xfrm>
          <a:prstGeom prst="hexagon">
            <a:avLst>
              <a:gd name="adj" fmla="val 28644"/>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endParaRPr lang="en-GB" sz="800" dirty="0">
              <a:latin typeface="Times New Roman" charset="0"/>
              <a:ea typeface="ÇlÇr ñæí©" charset="0"/>
            </a:endParaRPr>
          </a:p>
          <a:p>
            <a:pPr algn="ctr">
              <a:defRPr/>
            </a:pPr>
            <a:r>
              <a:rPr lang="en-GB" sz="1300" dirty="0">
                <a:effectLst>
                  <a:outerShdw blurRad="50800" dist="38100" dir="2700000" algn="tl" rotWithShape="0">
                    <a:prstClr val="black">
                      <a:alpha val="40000"/>
                    </a:prstClr>
                  </a:outerShdw>
                </a:effectLst>
                <a:latin typeface="Cambria" charset="0"/>
                <a:ea typeface="ÇlÇr ñæí©" charset="0"/>
              </a:rPr>
              <a:t>5. Nutrition and hydration needs are well met</a:t>
            </a:r>
            <a:endParaRPr lang="en-US" dirty="0">
              <a:solidFill>
                <a:srgbClr val="000000"/>
              </a:solidFill>
              <a:effectLst>
                <a:outerShdw blurRad="50800" dist="38100" dir="2700000" algn="tl" rotWithShape="0">
                  <a:prstClr val="black">
                    <a:alpha val="40000"/>
                  </a:prstClr>
                </a:outerShdw>
              </a:effectLst>
            </a:endParaRPr>
          </a:p>
        </p:txBody>
      </p:sp>
      <p:sp>
        <p:nvSpPr>
          <p:cNvPr id="7" name="Hexagon 1"/>
          <p:cNvSpPr>
            <a:spLocks noChangeAspect="1" noChangeArrowheads="1"/>
          </p:cNvSpPr>
          <p:nvPr/>
        </p:nvSpPr>
        <p:spPr bwMode="auto">
          <a:xfrm>
            <a:off x="6775450" y="2265363"/>
            <a:ext cx="2039938" cy="1778000"/>
          </a:xfrm>
          <a:prstGeom prst="hexagon">
            <a:avLst>
              <a:gd name="adj" fmla="val 28653"/>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endParaRPr lang="en-GB" sz="800" dirty="0">
              <a:latin typeface="Times New Roman" charset="0"/>
              <a:ea typeface="ÇlÇr ñæí©" charset="0"/>
            </a:endParaRPr>
          </a:p>
          <a:p>
            <a:pPr algn="ctr">
              <a:defRPr/>
            </a:pPr>
            <a:r>
              <a:rPr lang="en-GB" sz="1300" dirty="0">
                <a:effectLst>
                  <a:outerShdw blurRad="50800" dist="38100" dir="2700000" algn="tl" rotWithShape="0">
                    <a:prstClr val="black">
                      <a:alpha val="40000"/>
                    </a:prstClr>
                  </a:outerShdw>
                </a:effectLst>
                <a:latin typeface="Cambria" charset="0"/>
                <a:ea typeface="ÇlÇr ñæí©" charset="0"/>
              </a:rPr>
              <a:t>7. Ensure quality of care at the end of life</a:t>
            </a:r>
            <a:endParaRPr lang="en-US" dirty="0">
              <a:solidFill>
                <a:srgbClr val="000000"/>
              </a:solidFill>
              <a:effectLst>
                <a:outerShdw blurRad="50800" dist="38100" dir="2700000" algn="tl" rotWithShape="0">
                  <a:prstClr val="black">
                    <a:alpha val="40000"/>
                  </a:prstClr>
                </a:outerShdw>
              </a:effectLst>
            </a:endParaRPr>
          </a:p>
        </p:txBody>
      </p:sp>
      <p:sp>
        <p:nvSpPr>
          <p:cNvPr id="8" name="Hexagon 1"/>
          <p:cNvSpPr>
            <a:spLocks noChangeAspect="1" noChangeArrowheads="1"/>
          </p:cNvSpPr>
          <p:nvPr/>
        </p:nvSpPr>
        <p:spPr bwMode="auto">
          <a:xfrm>
            <a:off x="5137150" y="3186113"/>
            <a:ext cx="2039938" cy="1779587"/>
          </a:xfrm>
          <a:prstGeom prst="hexagon">
            <a:avLst>
              <a:gd name="adj" fmla="val 28635"/>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endParaRPr lang="en-GB" sz="800" dirty="0">
              <a:latin typeface="Times New Roman" charset="0"/>
              <a:ea typeface="ÇlÇr ñæí©" charset="0"/>
            </a:endParaRPr>
          </a:p>
          <a:p>
            <a:pPr algn="ctr">
              <a:defRPr/>
            </a:pPr>
            <a:r>
              <a:rPr lang="en-GB" sz="1300" dirty="0">
                <a:effectLst>
                  <a:outerShdw blurRad="50800" dist="38100" dir="2700000" algn="tl" rotWithShape="0">
                    <a:prstClr val="black">
                      <a:alpha val="40000"/>
                    </a:prstClr>
                  </a:outerShdw>
                </a:effectLst>
                <a:latin typeface="Cambria" charset="0"/>
                <a:ea typeface="ÇlÇr ñæí©" charset="0"/>
              </a:rPr>
              <a:t>6. Promote the contribution of volunteers</a:t>
            </a:r>
            <a:endParaRPr lang="en-US" dirty="0">
              <a:solidFill>
                <a:srgbClr val="000000"/>
              </a:solidFill>
              <a:effectLst>
                <a:outerShdw blurRad="50800" dist="38100" dir="2700000" algn="tl" rotWithShape="0">
                  <a:prstClr val="black">
                    <a:alpha val="40000"/>
                  </a:prstClr>
                </a:outerShdw>
              </a:effectLst>
            </a:endParaRPr>
          </a:p>
        </p:txBody>
      </p:sp>
      <p:sp>
        <p:nvSpPr>
          <p:cNvPr id="9" name="Hexagon 1"/>
          <p:cNvSpPr>
            <a:spLocks noChangeAspect="1" noChangeArrowheads="1"/>
          </p:cNvSpPr>
          <p:nvPr/>
        </p:nvSpPr>
        <p:spPr bwMode="auto">
          <a:xfrm>
            <a:off x="3492500" y="4106863"/>
            <a:ext cx="2038350" cy="1778000"/>
          </a:xfrm>
          <a:prstGeom prst="hexagon">
            <a:avLst>
              <a:gd name="adj" fmla="val 28653"/>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r>
              <a:rPr lang="en-GB" sz="1300" dirty="0">
                <a:effectLst>
                  <a:outerShdw blurRad="50800" dist="38100" dir="2700000" algn="tl" rotWithShape="0">
                    <a:prstClr val="black">
                      <a:alpha val="40000"/>
                    </a:prstClr>
                  </a:outerShdw>
                </a:effectLst>
                <a:latin typeface="Cambria" charset="0"/>
                <a:ea typeface="ÇlÇr ñæí©" charset="0"/>
              </a:rPr>
              <a:t>4. A dementia friendly hospital environment; minimising moves</a:t>
            </a:r>
            <a:endParaRPr lang="en-US" dirty="0">
              <a:solidFill>
                <a:srgbClr val="000000"/>
              </a:solidFill>
              <a:effectLst>
                <a:outerShdw blurRad="50800" dist="38100" dir="2700000" algn="tl" rotWithShape="0">
                  <a:prstClr val="black">
                    <a:alpha val="40000"/>
                  </a:prstClr>
                </a:outerShdw>
              </a:effectLst>
            </a:endParaRPr>
          </a:p>
        </p:txBody>
      </p:sp>
      <p:grpSp>
        <p:nvGrpSpPr>
          <p:cNvPr id="10" name="Group 19"/>
          <p:cNvGrpSpPr>
            <a:grpSpLocks/>
          </p:cNvGrpSpPr>
          <p:nvPr/>
        </p:nvGrpSpPr>
        <p:grpSpPr bwMode="auto">
          <a:xfrm>
            <a:off x="1865313" y="1303338"/>
            <a:ext cx="2038350" cy="1779587"/>
            <a:chOff x="3625" y="2516"/>
            <a:chExt cx="3606" cy="3150"/>
          </a:xfrm>
        </p:grpSpPr>
        <p:sp>
          <p:nvSpPr>
            <p:cNvPr id="13" name="Hexagon 1"/>
            <p:cNvSpPr>
              <a:spLocks noChangeAspect="1" noChangeArrowheads="1"/>
            </p:cNvSpPr>
            <p:nvPr/>
          </p:nvSpPr>
          <p:spPr bwMode="auto">
            <a:xfrm>
              <a:off x="3625" y="2516"/>
              <a:ext cx="3606" cy="3150"/>
            </a:xfrm>
            <a:prstGeom prst="hexagon">
              <a:avLst>
                <a:gd name="adj" fmla="val 28619"/>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lIns="54000" tIns="10800" rIns="54000" bIns="10800"/>
            <a:lstStyle/>
            <a:p>
              <a:pPr>
                <a:defRPr/>
              </a:pPr>
              <a:endParaRPr lang="en-US">
                <a:solidFill>
                  <a:srgbClr val="000000"/>
                </a:solidFill>
              </a:endParaRPr>
            </a:p>
          </p:txBody>
        </p:sp>
        <p:sp>
          <p:nvSpPr>
            <p:cNvPr id="14" name="Text Box 21"/>
            <p:cNvSpPr txBox="1">
              <a:spLocks noChangeAspect="1" noChangeArrowheads="1"/>
            </p:cNvSpPr>
            <p:nvPr/>
          </p:nvSpPr>
          <p:spPr bwMode="auto">
            <a:xfrm>
              <a:off x="4083" y="2710"/>
              <a:ext cx="2769" cy="26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a:defRPr sz="2400">
                  <a:solidFill>
                    <a:schemeClr val="tx1"/>
                  </a:solidFill>
                  <a:latin typeface="Arial" charset="0"/>
                  <a:ea typeface="ＭＳ Ｐゴシック" charset="0"/>
                  <a:cs typeface="ＭＳ Ｐゴシック" charset="0"/>
                </a:defRPr>
              </a:lvl1pPr>
              <a:lvl2pPr>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r>
                <a:rPr lang="en-US" sz="1300" dirty="0" smtClean="0">
                  <a:solidFill>
                    <a:srgbClr val="000000"/>
                  </a:solidFill>
                  <a:effectLst>
                    <a:outerShdw blurRad="50800" dist="38100" dir="2700000" algn="tl" rotWithShape="0">
                      <a:prstClr val="black">
                        <a:alpha val="40000"/>
                      </a:prstClr>
                    </a:outerShdw>
                  </a:effectLst>
                  <a:latin typeface="Cambria"/>
                </a:rPr>
                <a:t>2. Agreed assessment, admission and discharge processes with a needs specific </a:t>
              </a:r>
              <a:br>
                <a:rPr lang="en-US" sz="1300" dirty="0" smtClean="0">
                  <a:solidFill>
                    <a:srgbClr val="000000"/>
                  </a:solidFill>
                  <a:effectLst>
                    <a:outerShdw blurRad="50800" dist="38100" dir="2700000" algn="tl" rotWithShape="0">
                      <a:prstClr val="black">
                        <a:alpha val="40000"/>
                      </a:prstClr>
                    </a:outerShdw>
                  </a:effectLst>
                  <a:latin typeface="Cambria"/>
                </a:rPr>
              </a:br>
              <a:r>
                <a:rPr lang="en-US" sz="1300" dirty="0" smtClean="0">
                  <a:solidFill>
                    <a:srgbClr val="000000"/>
                  </a:solidFill>
                  <a:effectLst>
                    <a:outerShdw blurRad="50800" dist="38100" dir="2700000" algn="tl" rotWithShape="0">
                      <a:prstClr val="black">
                        <a:alpha val="40000"/>
                      </a:prstClr>
                    </a:outerShdw>
                  </a:effectLst>
                  <a:latin typeface="Cambria"/>
                </a:rPr>
                <a:t>care plan</a:t>
              </a:r>
            </a:p>
          </p:txBody>
        </p:sp>
      </p:grpSp>
      <p:sp>
        <p:nvSpPr>
          <p:cNvPr id="11" name="Hexagon 1"/>
          <p:cNvSpPr>
            <a:spLocks noChangeAspect="1" noChangeArrowheads="1"/>
          </p:cNvSpPr>
          <p:nvPr/>
        </p:nvSpPr>
        <p:spPr bwMode="auto">
          <a:xfrm>
            <a:off x="1884363" y="3186113"/>
            <a:ext cx="2039937" cy="1778000"/>
          </a:xfrm>
          <a:prstGeom prst="hexagon">
            <a:avLst>
              <a:gd name="adj" fmla="val 28653"/>
              <a:gd name="vf" fmla="val 115470"/>
            </a:avLst>
          </a:prstGeom>
          <a:gradFill rotWithShape="1">
            <a:gsLst>
              <a:gs pos="0">
                <a:srgbClr val="C6D9F1"/>
              </a:gs>
              <a:gs pos="100000">
                <a:srgbClr val="548DD4"/>
              </a:gs>
            </a:gsLst>
            <a:lin ang="5400000" scaled="1"/>
          </a:gradFill>
          <a:ln w="19050">
            <a:solidFill>
              <a:srgbClr val="17365D"/>
            </a:solidFill>
            <a:miter lim="800000"/>
            <a:headEnd/>
            <a:tailEnd/>
          </a:ln>
          <a:effectLst>
            <a:outerShdw blurRad="40000" dist="23000" dir="5400000" rotWithShape="0">
              <a:srgbClr val="000000">
                <a:alpha val="34999"/>
              </a:srgbClr>
            </a:outerShdw>
          </a:effectLst>
        </p:spPr>
        <p:txBody>
          <a:bodyPr/>
          <a:lstStyle/>
          <a:p>
            <a:pPr algn="ctr">
              <a:defRPr/>
            </a:pPr>
            <a:r>
              <a:rPr lang="en-GB" sz="1300" dirty="0">
                <a:effectLst>
                  <a:outerShdw blurRad="50800" dist="38100" dir="2700000" algn="tl" rotWithShape="0">
                    <a:prstClr val="black">
                      <a:alpha val="40000"/>
                    </a:prstClr>
                  </a:outerShdw>
                </a:effectLst>
                <a:latin typeface="Cambria" charset="0"/>
                <a:ea typeface="ÇlÇr ñæí©" charset="0"/>
              </a:rPr>
              <a:t>3. Access to a specialist older people</a:t>
            </a:r>
            <a:r>
              <a:rPr lang="en-GB" altLang="en-US" sz="1300" dirty="0">
                <a:effectLst>
                  <a:outerShdw blurRad="50800" dist="38100" dir="2700000" algn="tl" rotWithShape="0">
                    <a:prstClr val="black">
                      <a:alpha val="40000"/>
                    </a:prstClr>
                  </a:outerShdw>
                </a:effectLst>
                <a:latin typeface="Cambria" charset="0"/>
                <a:ea typeface="ÇlÇr ñæí©" charset="0"/>
              </a:rPr>
              <a:t>’</a:t>
            </a:r>
            <a:r>
              <a:rPr lang="en-GB" sz="1300" dirty="0">
                <a:effectLst>
                  <a:outerShdw blurRad="50800" dist="38100" dir="2700000" algn="tl" rotWithShape="0">
                    <a:prstClr val="black">
                      <a:alpha val="40000"/>
                    </a:prstClr>
                  </a:outerShdw>
                </a:effectLst>
                <a:latin typeface="Cambria" charset="0"/>
                <a:ea typeface="ÇlÇr ñæí©" charset="0"/>
              </a:rPr>
              <a:t>s mental health liaison service</a:t>
            </a:r>
            <a:endParaRPr lang="en-US" dirty="0">
              <a:solidFill>
                <a:srgbClr val="000000"/>
              </a:solidFill>
              <a:effectLst>
                <a:outerShdw blurRad="50800" dist="38100" dir="2700000" algn="tl" rotWithShape="0">
                  <a:prstClr val="black">
                    <a:alpha val="40000"/>
                  </a:prstClr>
                </a:outerShdw>
              </a:effectLst>
            </a:endParaRPr>
          </a:p>
        </p:txBody>
      </p:sp>
      <p:sp>
        <p:nvSpPr>
          <p:cNvPr id="12" name="Oval 2"/>
          <p:cNvSpPr>
            <a:spLocks noChangeArrowheads="1"/>
          </p:cNvSpPr>
          <p:nvPr/>
        </p:nvSpPr>
        <p:spPr bwMode="auto">
          <a:xfrm>
            <a:off x="3321050" y="188913"/>
            <a:ext cx="2441575" cy="1423987"/>
          </a:xfrm>
          <a:prstGeom prst="ellipse">
            <a:avLst/>
          </a:prstGeom>
          <a:gradFill rotWithShape="1">
            <a:gsLst>
              <a:gs pos="0">
                <a:srgbClr val="C6D9F1"/>
              </a:gs>
              <a:gs pos="100000">
                <a:srgbClr val="548DD4"/>
              </a:gs>
            </a:gsLst>
            <a:lin ang="5400000" scaled="1"/>
          </a:gradFill>
          <a:ln w="19050">
            <a:solidFill>
              <a:srgbClr val="17365D"/>
            </a:solidFill>
            <a:round/>
            <a:headEnd/>
            <a:tailEnd/>
          </a:ln>
          <a:effectLst>
            <a:outerShdw blurRad="40000" dist="23000" dir="5400000" rotWithShape="0">
              <a:srgbClr val="000000">
                <a:alpha val="34999"/>
              </a:srgbClr>
            </a:outerShdw>
          </a:effectLst>
        </p:spPr>
        <p:txBody>
          <a:bodyPr anchor="ctr"/>
          <a:lstStyle/>
          <a:p>
            <a:pPr algn="ctr">
              <a:defRPr/>
            </a:pPr>
            <a:r>
              <a:rPr lang="en-GB" sz="1300" dirty="0">
                <a:effectLst>
                  <a:outerShdw blurRad="50800" dist="38100" dir="2700000" algn="tl" rotWithShape="0">
                    <a:prstClr val="black">
                      <a:alpha val="40000"/>
                    </a:prstClr>
                  </a:outerShdw>
                </a:effectLst>
                <a:latin typeface="Cambria" charset="0"/>
                <a:ea typeface="ÇlÇr ñæí©" charset="0"/>
              </a:rPr>
              <a:t>8. Appropriate training and workforce development</a:t>
            </a:r>
            <a:endParaRPr lang="en-US" dirty="0">
              <a:solidFill>
                <a:srgbClr val="000000"/>
              </a:solidFill>
              <a:effectLst>
                <a:outerShdw blurRad="50800" dist="38100" dir="2700000" algn="tl" rotWithShape="0">
                  <a:prstClr val="black">
                    <a:alpha val="40000"/>
                  </a:prstClr>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3"/>
                                        </p:tgtEl>
                                        <p:attrNameLst>
                                          <p:attrName>style.visibility</p:attrName>
                                        </p:attrNameLst>
                                      </p:cBhvr>
                                      <p:to>
                                        <p:strVal val="visible"/>
                                      </p:to>
                                    </p:set>
                                    <p:animEffect transition="in" filter="dissolve">
                                      <p:cBhvr>
                                        <p:cTn id="7" dur="1000"/>
                                        <p:tgtEl>
                                          <p:spTgt spid="5133"/>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1000"/>
                                        <p:tgtEl>
                                          <p:spTgt spid="5"/>
                                        </p:tgtEl>
                                      </p:cBhvr>
                                    </p:animEffect>
                                  </p:childTnLst>
                                </p:cTn>
                              </p:par>
                            </p:childTnLst>
                          </p:cTn>
                        </p:par>
                        <p:par>
                          <p:cTn id="12" fill="hold" nodeType="afterGroup">
                            <p:stCondLst>
                              <p:cond delay="2000"/>
                            </p:stCondLst>
                            <p:childTnLst>
                              <p:par>
                                <p:cTn id="13" presetID="9"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1000"/>
                                        <p:tgtEl>
                                          <p:spTgt spid="10"/>
                                        </p:tgtEl>
                                      </p:cBhvr>
                                    </p:animEffect>
                                  </p:childTnLst>
                                </p:cTn>
                              </p:par>
                            </p:childTnLst>
                          </p:cTn>
                        </p:par>
                        <p:par>
                          <p:cTn id="16" fill="hold" nodeType="afterGroup">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1000"/>
                                        <p:tgtEl>
                                          <p:spTgt spid="11"/>
                                        </p:tgtEl>
                                      </p:cBhvr>
                                    </p:animEffect>
                                  </p:childTnLst>
                                </p:cTn>
                              </p:par>
                            </p:childTnLst>
                          </p:cTn>
                        </p:par>
                        <p:par>
                          <p:cTn id="20" fill="hold" nodeType="afterGroup">
                            <p:stCondLst>
                              <p:cond delay="4000"/>
                            </p:stCondLst>
                            <p:childTnLst>
                              <p:par>
                                <p:cTn id="21" presetID="9"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1000"/>
                                        <p:tgtEl>
                                          <p:spTgt spid="9"/>
                                        </p:tgtEl>
                                      </p:cBhvr>
                                    </p:animEffect>
                                  </p:childTnLst>
                                </p:cTn>
                              </p:par>
                            </p:childTnLst>
                          </p:cTn>
                        </p:par>
                        <p:par>
                          <p:cTn id="24" fill="hold" nodeType="afterGroup">
                            <p:stCondLst>
                              <p:cond delay="5000"/>
                            </p:stCondLst>
                            <p:childTnLst>
                              <p:par>
                                <p:cTn id="25" presetID="9"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1000"/>
                                        <p:tgtEl>
                                          <p:spTgt spid="6"/>
                                        </p:tgtEl>
                                      </p:cBhvr>
                                    </p:animEffect>
                                  </p:childTnLst>
                                </p:cTn>
                              </p:par>
                            </p:childTnLst>
                          </p:cTn>
                        </p:par>
                        <p:par>
                          <p:cTn id="28" fill="hold" nodeType="afterGroup">
                            <p:stCondLst>
                              <p:cond delay="6000"/>
                            </p:stCondLst>
                            <p:childTnLst>
                              <p:par>
                                <p:cTn id="29" presetID="9"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1000"/>
                                        <p:tgtEl>
                                          <p:spTgt spid="8"/>
                                        </p:tgtEl>
                                      </p:cBhvr>
                                    </p:animEffect>
                                  </p:childTnLst>
                                </p:cTn>
                              </p:par>
                            </p:childTnLst>
                          </p:cTn>
                        </p:par>
                        <p:par>
                          <p:cTn id="32" fill="hold" nodeType="afterGroup">
                            <p:stCondLst>
                              <p:cond delay="7000"/>
                            </p:stCondLst>
                            <p:childTnLst>
                              <p:par>
                                <p:cTn id="33" presetID="9"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ssolve">
                                      <p:cBhvr>
                                        <p:cTn id="35" dur="1000"/>
                                        <p:tgtEl>
                                          <p:spTgt spid="7"/>
                                        </p:tgtEl>
                                      </p:cBhvr>
                                    </p:animEffect>
                                  </p:childTnLst>
                                </p:cTn>
                              </p:par>
                            </p:childTnLst>
                          </p:cTn>
                        </p:par>
                        <p:par>
                          <p:cTn id="36" fill="hold" nodeType="afterGroup">
                            <p:stCondLst>
                              <p:cond delay="8000"/>
                            </p:stCondLst>
                            <p:childTnLst>
                              <p:par>
                                <p:cTn id="37" presetID="9"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1000"/>
                                        <p:tgtEl>
                                          <p:spTgt spid="12"/>
                                        </p:tgtEl>
                                      </p:cBhvr>
                                    </p:animEffect>
                                  </p:childTnLst>
                                </p:cTn>
                              </p:par>
                            </p:childTnLst>
                          </p:cTn>
                        </p:par>
                        <p:par>
                          <p:cTn id="40" fill="hold" nodeType="afterGroup">
                            <p:stCondLst>
                              <p:cond delay="9000"/>
                            </p:stCondLst>
                            <p:childTnLst>
                              <p:par>
                                <p:cTn id="41" presetID="9"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dissolve">
                                      <p:cBhvr>
                                        <p:cTn id="4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323850" y="685800"/>
            <a:ext cx="8496300" cy="838200"/>
          </a:xfrm>
        </p:spPr>
        <p:txBody>
          <a:bodyPr/>
          <a:lstStyle/>
          <a:p>
            <a:pPr eaLnBrk="1" hangingPunct="1"/>
            <a:r>
              <a:rPr lang="en-GB" sz="3600">
                <a:latin typeface="Arial" charset="0"/>
                <a:ea typeface="ＭＳ Ｐゴシック" charset="0"/>
                <a:cs typeface="ＭＳ Ｐゴシック" charset="0"/>
              </a:rPr>
              <a:t>1. Respect, dignity and appropriate care</a:t>
            </a:r>
          </a:p>
        </p:txBody>
      </p:sp>
      <p:sp>
        <p:nvSpPr>
          <p:cNvPr id="9218" name="Content Placeholder 2"/>
          <p:cNvSpPr>
            <a:spLocks noGrp="1"/>
          </p:cNvSpPr>
          <p:nvPr>
            <p:ph idx="1"/>
          </p:nvPr>
        </p:nvSpPr>
        <p:spPr>
          <a:xfrm>
            <a:off x="685800" y="1844675"/>
            <a:ext cx="7772400" cy="4198938"/>
          </a:xfrm>
        </p:spPr>
        <p:txBody>
          <a:bodyPr/>
          <a:lstStyle/>
          <a:p>
            <a:pPr eaLnBrk="1" hangingPunct="1">
              <a:lnSpc>
                <a:spcPct val="150000"/>
              </a:lnSpc>
            </a:pPr>
            <a:r>
              <a:rPr lang="en-GB" sz="3000">
                <a:latin typeface="Arial" charset="0"/>
                <a:ea typeface="ＭＳ Ｐゴシック" charset="0"/>
                <a:cs typeface="ＭＳ Ｐゴシック" charset="0"/>
              </a:rPr>
              <a:t>Person-centred care, care planning and risk assessment</a:t>
            </a:r>
          </a:p>
          <a:p>
            <a:pPr eaLnBrk="1" hangingPunct="1">
              <a:lnSpc>
                <a:spcPct val="150000"/>
              </a:lnSpc>
            </a:pPr>
            <a:r>
              <a:rPr lang="en-GB" sz="3000">
                <a:latin typeface="Arial" charset="0"/>
                <a:ea typeface="ＭＳ Ｐゴシック" charset="0"/>
                <a:cs typeface="ＭＳ Ｐゴシック" charset="0"/>
              </a:rPr>
              <a:t>Dementia ward champion</a:t>
            </a:r>
          </a:p>
          <a:p>
            <a:pPr eaLnBrk="1" hangingPunct="1">
              <a:lnSpc>
                <a:spcPct val="150000"/>
              </a:lnSpc>
            </a:pPr>
            <a:r>
              <a:rPr lang="en-GB" sz="3000">
                <a:latin typeface="Arial" charset="0"/>
                <a:ea typeface="ＭＳ Ｐゴシック" charset="0"/>
                <a:cs typeface="ＭＳ Ｐゴシック" charset="0"/>
              </a:rPr>
              <a:t>Accessible literature and training materials</a:t>
            </a:r>
          </a:p>
          <a:p>
            <a:pPr eaLnBrk="1" hangingPunct="1">
              <a:lnSpc>
                <a:spcPct val="150000"/>
              </a:lnSpc>
            </a:pPr>
            <a:r>
              <a:rPr lang="en-GB" sz="3000">
                <a:latin typeface="Arial" charset="0"/>
                <a:ea typeface="ＭＳ Ｐゴシック" charset="0"/>
                <a:cs typeface="ＭＳ Ｐゴシック" charset="0"/>
              </a:rPr>
              <a:t>Regular reviews</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a:xfrm>
            <a:off x="179388" y="685800"/>
            <a:ext cx="8785225" cy="838200"/>
          </a:xfrm>
        </p:spPr>
        <p:txBody>
          <a:bodyPr/>
          <a:lstStyle/>
          <a:p>
            <a:pPr eaLnBrk="1" hangingPunct="1"/>
            <a:r>
              <a:rPr lang="en-US" sz="3000">
                <a:latin typeface="Arial" charset="0"/>
                <a:ea typeface="ＭＳ Ｐゴシック" charset="0"/>
                <a:cs typeface="ＭＳ Ｐゴシック" charset="0"/>
              </a:rPr>
              <a:t>2. Agreed assessment, admission and discharge processes with a needs specific care plan</a:t>
            </a:r>
          </a:p>
        </p:txBody>
      </p:sp>
      <p:sp>
        <p:nvSpPr>
          <p:cNvPr id="11266" name="Content Placeholder 2"/>
          <p:cNvSpPr>
            <a:spLocks noGrp="1"/>
          </p:cNvSpPr>
          <p:nvPr>
            <p:ph idx="1"/>
          </p:nvPr>
        </p:nvSpPr>
        <p:spPr>
          <a:xfrm>
            <a:off x="685800" y="1700213"/>
            <a:ext cx="7772400" cy="4343400"/>
          </a:xfrm>
        </p:spPr>
        <p:txBody>
          <a:bodyPr/>
          <a:lstStyle/>
          <a:p>
            <a:pPr marL="171450" indent="-171450"/>
            <a:r>
              <a:rPr lang="en-US" sz="2600">
                <a:latin typeface="Arial" charset="0"/>
                <a:ea typeface="ＭＳ Ｐゴシック" charset="0"/>
                <a:cs typeface="ＭＳ Ｐゴシック" charset="0"/>
              </a:rPr>
              <a:t>Carers information and needs assessment</a:t>
            </a:r>
          </a:p>
          <a:p>
            <a:pPr marL="171450" indent="-171450"/>
            <a:r>
              <a:rPr lang="en-US" sz="2600">
                <a:latin typeface="Arial" charset="0"/>
                <a:ea typeface="ＭＳ Ｐゴシック" charset="0"/>
                <a:cs typeface="ＭＳ Ｐゴシック" charset="0"/>
              </a:rPr>
              <a:t>Use of ‘This is me’ booklet </a:t>
            </a:r>
          </a:p>
          <a:p>
            <a:pPr marL="171450" indent="-171450"/>
            <a:r>
              <a:rPr lang="en-US" sz="2600">
                <a:latin typeface="Arial" charset="0"/>
                <a:ea typeface="ＭＳ Ｐゴシック" charset="0"/>
                <a:cs typeface="ＭＳ Ｐゴシック" charset="0"/>
              </a:rPr>
              <a:t>Comprehensive assessment</a:t>
            </a:r>
          </a:p>
          <a:p>
            <a:pPr marL="171450" indent="-171450"/>
            <a:r>
              <a:rPr lang="en-US" sz="2600">
                <a:latin typeface="Arial" charset="0"/>
                <a:ea typeface="ＭＳ Ｐゴシック" charset="0"/>
                <a:cs typeface="ＭＳ Ｐゴシック" charset="0"/>
              </a:rPr>
              <a:t>Memory service referrals</a:t>
            </a:r>
          </a:p>
          <a:p>
            <a:pPr marL="171450" indent="-171450"/>
            <a:r>
              <a:rPr lang="en-US" sz="2600">
                <a:latin typeface="Arial" charset="0"/>
                <a:ea typeface="ＭＳ Ｐゴシック" charset="0"/>
                <a:cs typeface="ＭＳ Ｐゴシック" charset="0"/>
              </a:rPr>
              <a:t>Actively managed discharge</a:t>
            </a:r>
          </a:p>
          <a:p>
            <a:pPr marL="171450" indent="-171450"/>
            <a:r>
              <a:rPr lang="en-US" sz="2600">
                <a:latin typeface="Arial" charset="0"/>
                <a:ea typeface="ＭＳ Ｐゴシック" charset="0"/>
                <a:cs typeface="ＭＳ Ｐゴシック" charset="0"/>
              </a:rPr>
              <a:t>Access to intermediate care </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395288" y="685800"/>
            <a:ext cx="8353425" cy="838200"/>
          </a:xfrm>
        </p:spPr>
        <p:txBody>
          <a:bodyPr/>
          <a:lstStyle/>
          <a:p>
            <a:pPr eaLnBrk="1" hangingPunct="1"/>
            <a:r>
              <a:rPr lang="en-US" sz="3600">
                <a:latin typeface="Arial" charset="0"/>
                <a:ea typeface="ＭＳ Ｐゴシック" charset="0"/>
                <a:cs typeface="ＭＳ Ｐゴシック" charset="0"/>
              </a:rPr>
              <a:t>3. Access to a specialist mental health liaison service</a:t>
            </a:r>
          </a:p>
        </p:txBody>
      </p:sp>
      <p:sp>
        <p:nvSpPr>
          <p:cNvPr id="13314" name="Content Placeholder 2"/>
          <p:cNvSpPr>
            <a:spLocks noGrp="1"/>
          </p:cNvSpPr>
          <p:nvPr>
            <p:ph idx="1"/>
          </p:nvPr>
        </p:nvSpPr>
        <p:spPr>
          <a:xfrm>
            <a:off x="685800" y="1989138"/>
            <a:ext cx="7772400" cy="4054475"/>
          </a:xfrm>
        </p:spPr>
        <p:txBody>
          <a:bodyPr/>
          <a:lstStyle/>
          <a:p>
            <a:pPr marL="171450" indent="-171450"/>
            <a:r>
              <a:rPr lang="en-US" sz="2800">
                <a:latin typeface="Arial" charset="0"/>
                <a:ea typeface="ＭＳ Ｐゴシック" charset="0"/>
                <a:cs typeface="ＭＳ Ｐゴシック" charset="0"/>
              </a:rPr>
              <a:t>Multi disciplinary,specialist mental health liasion- level of service based on assessed need </a:t>
            </a:r>
          </a:p>
          <a:p>
            <a:pPr marL="171450" indent="-171450"/>
            <a:r>
              <a:rPr lang="en-US" sz="2800">
                <a:latin typeface="Arial" charset="0"/>
                <a:ea typeface="ＭＳ Ｐゴシック" charset="0"/>
                <a:cs typeface="ＭＳ Ｐゴシック" charset="0"/>
              </a:rPr>
              <a:t>Appropriate referrals for further assessment</a:t>
            </a:r>
          </a:p>
          <a:p>
            <a:pPr marL="171450" indent="-171450"/>
            <a:r>
              <a:rPr lang="en-US" sz="2800">
                <a:latin typeface="Arial" charset="0"/>
                <a:ea typeface="ＭＳ Ｐゴシック" charset="0"/>
                <a:cs typeface="ＭＳ Ｐゴシック" charset="0"/>
              </a:rPr>
              <a:t>Liaison team training incorporated into local training strategies</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468313" y="685800"/>
            <a:ext cx="8207375" cy="838200"/>
          </a:xfrm>
        </p:spPr>
        <p:txBody>
          <a:bodyPr/>
          <a:lstStyle/>
          <a:p>
            <a:pPr eaLnBrk="1" hangingPunct="1"/>
            <a:r>
              <a:rPr lang="en-GB" sz="3600">
                <a:latin typeface="Arial" charset="0"/>
                <a:ea typeface="ＭＳ Ｐゴシック" charset="0"/>
                <a:cs typeface="ＭＳ Ｐゴシック" charset="0"/>
              </a:rPr>
              <a:t>4. A dementia-friendly environment, minimising moves</a:t>
            </a:r>
          </a:p>
        </p:txBody>
      </p:sp>
      <p:sp>
        <p:nvSpPr>
          <p:cNvPr id="15362" name="Content Placeholder 2"/>
          <p:cNvSpPr>
            <a:spLocks noGrp="1"/>
          </p:cNvSpPr>
          <p:nvPr>
            <p:ph idx="1"/>
          </p:nvPr>
        </p:nvSpPr>
        <p:spPr>
          <a:xfrm>
            <a:off x="685800" y="1916113"/>
            <a:ext cx="7772400" cy="4127500"/>
          </a:xfrm>
        </p:spPr>
        <p:txBody>
          <a:bodyPr/>
          <a:lstStyle/>
          <a:p>
            <a:pPr marL="171450" indent="-171450"/>
            <a:r>
              <a:rPr lang="en-GB" sz="2800">
                <a:latin typeface="Arial" charset="0"/>
                <a:ea typeface="ＭＳ Ｐゴシック" charset="0"/>
                <a:cs typeface="ＭＳ Ｐゴシック" charset="0"/>
              </a:rPr>
              <a:t>Appropriate signage / sensory environments </a:t>
            </a:r>
          </a:p>
          <a:p>
            <a:pPr marL="171450" indent="-171450"/>
            <a:r>
              <a:rPr lang="en-GB" sz="2800">
                <a:latin typeface="Arial" charset="0"/>
                <a:ea typeface="ＭＳ Ｐゴシック" charset="0"/>
                <a:cs typeface="ＭＳ Ｐゴシック" charset="0"/>
              </a:rPr>
              <a:t>Environment quality reviews</a:t>
            </a:r>
          </a:p>
          <a:p>
            <a:pPr marL="171450" indent="-171450"/>
            <a:r>
              <a:rPr lang="en-GB" sz="2800">
                <a:latin typeface="Arial" charset="0"/>
                <a:ea typeface="ＭＳ Ｐゴシック" charset="0"/>
                <a:cs typeface="ＭＳ Ｐゴシック" charset="0"/>
              </a:rPr>
              <a:t>Minimise moves</a:t>
            </a:r>
          </a:p>
          <a:p>
            <a:pPr marL="171450" indent="-171450"/>
            <a:r>
              <a:rPr lang="en-GB" sz="2800">
                <a:latin typeface="Arial" charset="0"/>
                <a:ea typeface="ＭＳ Ｐゴシック" charset="0"/>
                <a:cs typeface="ＭＳ Ｐゴシック" charset="0"/>
              </a:rPr>
              <a:t>‘This is me’ </a:t>
            </a:r>
            <a:r>
              <a:rPr lang="en-US" sz="2800">
                <a:latin typeface="Arial" charset="0"/>
                <a:ea typeface="ＭＳ Ｐゴシック" charset="0"/>
                <a:cs typeface="ＭＳ Ｐゴシック" charset="0"/>
              </a:rPr>
              <a:t>booklet </a:t>
            </a:r>
            <a:r>
              <a:rPr lang="en-GB" sz="2800">
                <a:latin typeface="Arial" charset="0"/>
                <a:ea typeface="ＭＳ Ｐゴシック" charset="0"/>
                <a:cs typeface="ＭＳ Ｐゴシック" charset="0"/>
              </a:rPr>
              <a:t>to accompany the patient</a:t>
            </a:r>
          </a:p>
          <a:p>
            <a:pPr marL="171450" indent="-171450"/>
            <a:r>
              <a:rPr lang="en-GB" sz="2800">
                <a:latin typeface="Arial" charset="0"/>
                <a:ea typeface="ＭＳ Ｐゴシック" charset="0"/>
                <a:cs typeface="ＭＳ Ｐゴシック" charset="0"/>
              </a:rPr>
              <a:t>Daily therapeutic and recreational activities</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z="3000">
                <a:latin typeface="Arial" charset="0"/>
                <a:ea typeface="ＭＳ Ｐゴシック" charset="0"/>
                <a:cs typeface="ＭＳ Ｐゴシック" charset="0"/>
              </a:rPr>
              <a:t>5. Nutrition and hydration needs are well met</a:t>
            </a:r>
          </a:p>
        </p:txBody>
      </p:sp>
      <p:sp>
        <p:nvSpPr>
          <p:cNvPr id="17410" name="Content Placeholder 2"/>
          <p:cNvSpPr>
            <a:spLocks noGrp="1"/>
          </p:cNvSpPr>
          <p:nvPr>
            <p:ph idx="1"/>
          </p:nvPr>
        </p:nvSpPr>
        <p:spPr>
          <a:xfrm>
            <a:off x="685800" y="1916113"/>
            <a:ext cx="7772400" cy="4127500"/>
          </a:xfrm>
        </p:spPr>
        <p:txBody>
          <a:bodyPr/>
          <a:lstStyle/>
          <a:p>
            <a:pPr marL="171450" indent="-171450"/>
            <a:r>
              <a:rPr lang="en-US" sz="2600">
                <a:latin typeface="Arial" charset="0"/>
                <a:ea typeface="ＭＳ Ｐゴシック" charset="0"/>
                <a:cs typeface="ＭＳ Ｐゴシック" charset="0"/>
              </a:rPr>
              <a:t>Weight assessments / malnutrition screening</a:t>
            </a:r>
          </a:p>
          <a:p>
            <a:pPr marL="171450" indent="-171450"/>
            <a:r>
              <a:rPr lang="en-US" sz="2600">
                <a:latin typeface="Arial" charset="0"/>
                <a:ea typeface="ＭＳ Ｐゴシック" charset="0"/>
                <a:cs typeface="ＭＳ Ｐゴシック" charset="0"/>
              </a:rPr>
              <a:t>Patient preferences in ‘This is me’ booklet</a:t>
            </a:r>
          </a:p>
          <a:p>
            <a:pPr marL="171450" indent="-171450"/>
            <a:r>
              <a:rPr lang="en-US" sz="2600">
                <a:latin typeface="Arial" charset="0"/>
                <a:ea typeface="ＭＳ Ｐゴシック" charset="0"/>
                <a:cs typeface="ＭＳ Ｐゴシック" charset="0"/>
              </a:rPr>
              <a:t>Protected mealtimes with carers or volunteers </a:t>
            </a:r>
          </a:p>
          <a:p>
            <a:pPr marL="171450" indent="-171450"/>
            <a:r>
              <a:rPr lang="en-US" sz="2600">
                <a:latin typeface="Arial" charset="0"/>
                <a:ea typeface="ＭＳ Ｐゴシック" charset="0"/>
                <a:cs typeface="ＭＳ Ｐゴシック" charset="0"/>
              </a:rPr>
              <a:t>Flexible food times, appropriate utensil provision</a:t>
            </a:r>
          </a:p>
          <a:p>
            <a:pPr marL="171450" indent="-171450"/>
            <a:r>
              <a:rPr lang="en-US" sz="2600">
                <a:latin typeface="Arial" charset="0"/>
                <a:ea typeface="ＭＳ Ｐゴシック" charset="0"/>
                <a:cs typeface="ＭＳ Ｐゴシック" charset="0"/>
              </a:rPr>
              <a:t>Specialist assessment for swallowing difficulties</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323850" y="685800"/>
            <a:ext cx="8569325" cy="838200"/>
          </a:xfrm>
        </p:spPr>
        <p:txBody>
          <a:bodyPr/>
          <a:lstStyle/>
          <a:p>
            <a:pPr eaLnBrk="1" hangingPunct="1"/>
            <a:r>
              <a:rPr lang="en-US" sz="3600">
                <a:latin typeface="Arial" charset="0"/>
                <a:ea typeface="ＭＳ Ｐゴシック" charset="0"/>
                <a:cs typeface="ＭＳ Ｐゴシック" charset="0"/>
              </a:rPr>
              <a:t>6. Promote the contribution of volunteers</a:t>
            </a:r>
          </a:p>
        </p:txBody>
      </p:sp>
      <p:sp>
        <p:nvSpPr>
          <p:cNvPr id="19458" name="Content Placeholder 2"/>
          <p:cNvSpPr>
            <a:spLocks noGrp="1"/>
          </p:cNvSpPr>
          <p:nvPr>
            <p:ph idx="1"/>
          </p:nvPr>
        </p:nvSpPr>
        <p:spPr>
          <a:xfrm>
            <a:off x="685800" y="1916113"/>
            <a:ext cx="7772400" cy="4127500"/>
          </a:xfrm>
        </p:spPr>
        <p:txBody>
          <a:bodyPr/>
          <a:lstStyle/>
          <a:p>
            <a:pPr marL="171450" indent="-171450"/>
            <a:r>
              <a:rPr lang="en-US" sz="2800">
                <a:latin typeface="Arial" charset="0"/>
                <a:ea typeface="ＭＳ Ｐゴシック" charset="0"/>
                <a:cs typeface="ＭＳ Ｐゴシック" charset="0"/>
              </a:rPr>
              <a:t>Designated volunteering leads </a:t>
            </a:r>
          </a:p>
          <a:p>
            <a:pPr marL="171450" indent="-171450"/>
            <a:r>
              <a:rPr lang="en-US" sz="2800">
                <a:latin typeface="Arial" charset="0"/>
                <a:ea typeface="ＭＳ Ｐゴシック" charset="0"/>
                <a:cs typeface="ＭＳ Ｐゴシック" charset="0"/>
              </a:rPr>
              <a:t>Dementia ward champion role</a:t>
            </a:r>
          </a:p>
          <a:p>
            <a:pPr marL="171450" indent="-171450"/>
            <a:r>
              <a:rPr lang="en-US" sz="2800">
                <a:latin typeface="Arial" charset="0"/>
                <a:ea typeface="ＭＳ Ｐゴシック" charset="0"/>
                <a:cs typeface="ＭＳ Ｐゴシック" charset="0"/>
              </a:rPr>
              <a:t>Volunteer support, feedback and training</a:t>
            </a:r>
          </a:p>
          <a:p>
            <a:pPr marL="171450" indent="-171450"/>
            <a:r>
              <a:rPr lang="en-US" sz="2800">
                <a:latin typeface="Arial" charset="0"/>
                <a:ea typeface="ＭＳ Ｐゴシック" charset="0"/>
                <a:cs typeface="ＭＳ Ｐゴシック" charset="0"/>
              </a:rPr>
              <a:t>Review volunteer recruitment and retention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68313" y="685800"/>
            <a:ext cx="8280400" cy="838200"/>
          </a:xfrm>
        </p:spPr>
        <p:txBody>
          <a:bodyPr/>
          <a:lstStyle/>
          <a:p>
            <a:pPr eaLnBrk="1" hangingPunct="1"/>
            <a:r>
              <a:rPr lang="en-US" sz="3600">
                <a:latin typeface="Arial" charset="0"/>
                <a:ea typeface="ＭＳ Ｐゴシック" charset="0"/>
                <a:cs typeface="ＭＳ Ｐゴシック" charset="0"/>
              </a:rPr>
              <a:t>7. Quality of care at the end of life</a:t>
            </a:r>
          </a:p>
        </p:txBody>
      </p:sp>
      <p:sp>
        <p:nvSpPr>
          <p:cNvPr id="21506" name="Content Placeholder 2"/>
          <p:cNvSpPr>
            <a:spLocks noGrp="1"/>
          </p:cNvSpPr>
          <p:nvPr>
            <p:ph idx="1"/>
          </p:nvPr>
        </p:nvSpPr>
        <p:spPr>
          <a:xfrm>
            <a:off x="685800" y="1916113"/>
            <a:ext cx="7772400" cy="4127500"/>
          </a:xfrm>
        </p:spPr>
        <p:txBody>
          <a:bodyPr/>
          <a:lstStyle/>
          <a:p>
            <a:pPr marL="171450" indent="-171450"/>
            <a:r>
              <a:rPr lang="en-US">
                <a:latin typeface="Arial" charset="0"/>
                <a:ea typeface="ＭＳ Ｐゴシック" charset="0"/>
                <a:cs typeface="ＭＳ Ｐゴシック" charset="0"/>
              </a:rPr>
              <a:t>GPs informed </a:t>
            </a:r>
          </a:p>
          <a:p>
            <a:pPr marL="171450" indent="-171450"/>
            <a:r>
              <a:rPr lang="en-US">
                <a:latin typeface="Arial" charset="0"/>
                <a:ea typeface="ＭＳ Ｐゴシック" charset="0"/>
                <a:cs typeface="ＭＳ Ｐゴシック" charset="0"/>
              </a:rPr>
              <a:t>Integrated care pathway </a:t>
            </a:r>
          </a:p>
          <a:p>
            <a:pPr marL="171450" indent="-171450"/>
            <a:r>
              <a:rPr lang="en-US">
                <a:latin typeface="Arial" charset="0"/>
                <a:ea typeface="ＭＳ Ｐゴシック" charset="0"/>
                <a:cs typeface="ＭＳ Ｐゴシック" charset="0"/>
              </a:rPr>
              <a:t>Training for clinical and support staff</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395288" y="685800"/>
            <a:ext cx="8353425" cy="838200"/>
          </a:xfrm>
        </p:spPr>
        <p:txBody>
          <a:bodyPr/>
          <a:lstStyle/>
          <a:p>
            <a:pPr eaLnBrk="1" hangingPunct="1"/>
            <a:r>
              <a:rPr lang="en-US" sz="3600">
                <a:latin typeface="Arial" charset="0"/>
                <a:ea typeface="ＭＳ Ｐゴシック" charset="0"/>
                <a:cs typeface="ＭＳ Ｐゴシック" charset="0"/>
              </a:rPr>
              <a:t>8. Appropriate training and workforce development</a:t>
            </a:r>
          </a:p>
        </p:txBody>
      </p:sp>
      <p:sp>
        <p:nvSpPr>
          <p:cNvPr id="23554" name="Content Placeholder 2"/>
          <p:cNvSpPr>
            <a:spLocks noGrp="1"/>
          </p:cNvSpPr>
          <p:nvPr>
            <p:ph idx="1"/>
          </p:nvPr>
        </p:nvSpPr>
        <p:spPr>
          <a:xfrm>
            <a:off x="685800" y="1916113"/>
            <a:ext cx="7772400" cy="4127500"/>
          </a:xfrm>
        </p:spPr>
        <p:txBody>
          <a:bodyPr/>
          <a:lstStyle/>
          <a:p>
            <a:pPr marL="171450" indent="-171450"/>
            <a:r>
              <a:rPr lang="en-US">
                <a:latin typeface="Arial" charset="0"/>
                <a:ea typeface="ＭＳ Ｐゴシック" charset="0"/>
                <a:cs typeface="ＭＳ Ｐゴシック" charset="0"/>
              </a:rPr>
              <a:t>New staff receive mandatory training </a:t>
            </a:r>
          </a:p>
          <a:p>
            <a:pPr marL="171450" indent="-171450"/>
            <a:r>
              <a:rPr lang="en-US">
                <a:latin typeface="Arial" charset="0"/>
                <a:ea typeface="ＭＳ Ｐゴシック" charset="0"/>
                <a:cs typeface="ＭＳ Ｐゴシック" charset="0"/>
              </a:rPr>
              <a:t>Training and knowledge framework</a:t>
            </a:r>
          </a:p>
          <a:p>
            <a:pPr marL="171450" indent="-171450"/>
            <a:r>
              <a:rPr lang="en-US">
                <a:latin typeface="Arial" charset="0"/>
                <a:ea typeface="ＭＳ Ｐゴシック" charset="0"/>
                <a:cs typeface="ＭＳ Ｐゴシック" charset="0"/>
              </a:rPr>
              <a:t>Implementation with regular review</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sz="3600" dirty="0">
                <a:latin typeface="Arial" charset="0"/>
                <a:ea typeface="ＭＳ Ｐゴシック" charset="0"/>
                <a:cs typeface="ＭＳ Ｐゴシック" charset="0"/>
              </a:rPr>
              <a:t>Relevant, aligned and locally owned</a:t>
            </a:r>
          </a:p>
        </p:txBody>
      </p:sp>
      <p:sp>
        <p:nvSpPr>
          <p:cNvPr id="25602" name="Content Placeholder 2"/>
          <p:cNvSpPr>
            <a:spLocks noGrp="1"/>
          </p:cNvSpPr>
          <p:nvPr>
            <p:ph idx="1"/>
          </p:nvPr>
        </p:nvSpPr>
        <p:spPr>
          <a:xfrm>
            <a:off x="685800" y="1916113"/>
            <a:ext cx="7772400" cy="4127500"/>
          </a:xfrm>
        </p:spPr>
        <p:txBody>
          <a:bodyPr/>
          <a:lstStyle/>
          <a:p>
            <a:pPr eaLnBrk="1" hangingPunct="1">
              <a:lnSpc>
                <a:spcPct val="150000"/>
              </a:lnSpc>
            </a:pPr>
            <a:r>
              <a:rPr lang="en-US">
                <a:latin typeface="Arial" charset="0"/>
                <a:ea typeface="ＭＳ Ｐゴシック" charset="0"/>
                <a:cs typeface="ＭＳ Ｐゴシック" charset="0"/>
              </a:rPr>
              <a:t>Locally relevant</a:t>
            </a:r>
          </a:p>
          <a:p>
            <a:pPr eaLnBrk="1" hangingPunct="1">
              <a:lnSpc>
                <a:spcPct val="150000"/>
              </a:lnSpc>
            </a:pPr>
            <a:r>
              <a:rPr lang="en-US">
                <a:latin typeface="Arial" charset="0"/>
                <a:ea typeface="ＭＳ Ｐゴシック" charset="0"/>
                <a:cs typeface="ＭＳ Ｐゴシック" charset="0"/>
              </a:rPr>
              <a:t>Aligned with expectations</a:t>
            </a:r>
          </a:p>
          <a:p>
            <a:pPr eaLnBrk="1" hangingPunct="1">
              <a:lnSpc>
                <a:spcPct val="150000"/>
              </a:lnSpc>
            </a:pPr>
            <a:r>
              <a:rPr lang="en-US">
                <a:latin typeface="Arial" charset="0"/>
                <a:ea typeface="ＭＳ Ｐゴシック" charset="0"/>
                <a:cs typeface="ＭＳ Ｐゴシック" charset="0"/>
              </a:rPr>
              <a:t>Locally driven and accountable</a:t>
            </a:r>
          </a:p>
          <a:p>
            <a:pPr eaLnBrk="1" hangingPunct="1">
              <a:lnSpc>
                <a:spcPct val="150000"/>
              </a:lnSpc>
            </a:pPr>
            <a:r>
              <a:rPr lang="en-US">
                <a:latin typeface="Arial" charset="0"/>
                <a:ea typeface="ＭＳ Ｐゴシック" charset="0"/>
                <a:cs typeface="ＭＳ Ｐゴシック" charset="0"/>
              </a:rPr>
              <a:t>Involvement and ownership</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z="3600">
                <a:latin typeface="Arial" charset="0"/>
                <a:ea typeface="ＭＳ Ｐゴシック" charset="0"/>
                <a:cs typeface="ＭＳ Ｐゴシック" charset="0"/>
              </a:rPr>
              <a:t>Promoting the standards</a:t>
            </a:r>
          </a:p>
        </p:txBody>
      </p:sp>
      <p:sp>
        <p:nvSpPr>
          <p:cNvPr id="13314" name="Content Placeholder 2"/>
          <p:cNvSpPr>
            <a:spLocks noGrp="1"/>
          </p:cNvSpPr>
          <p:nvPr>
            <p:ph idx="1"/>
          </p:nvPr>
        </p:nvSpPr>
        <p:spPr>
          <a:xfrm>
            <a:off x="685800" y="1916113"/>
            <a:ext cx="7772400" cy="4127500"/>
          </a:xfrm>
        </p:spPr>
        <p:txBody>
          <a:bodyPr/>
          <a:lstStyle/>
          <a:p>
            <a:pPr marL="171450" indent="-171450">
              <a:buFont typeface="Arial"/>
              <a:buChar char="•"/>
              <a:defRPr/>
            </a:pPr>
            <a:r>
              <a:rPr lang="en-GB" sz="2800" kern="1200" dirty="0" smtClean="0">
                <a:latin typeface="Arial" charset="0"/>
                <a:ea typeface="ＭＳ Ｐゴシック" charset="0"/>
                <a:cs typeface="ＭＳ Ｐゴシック" charset="0"/>
              </a:rPr>
              <a:t>Regional promotion</a:t>
            </a:r>
          </a:p>
          <a:p>
            <a:pPr marL="171450" indent="-171450">
              <a:buFont typeface="Arial"/>
              <a:buChar char="•"/>
              <a:defRPr/>
            </a:pPr>
            <a:r>
              <a:rPr lang="en-GB" sz="2800" kern="1200" dirty="0" smtClean="0">
                <a:latin typeface="Arial" charset="0"/>
                <a:ea typeface="ＭＳ Ｐゴシック" charset="0"/>
                <a:cs typeface="ＭＳ Ｐゴシック" charset="0"/>
              </a:rPr>
              <a:t>A suite of materials for local adoption</a:t>
            </a:r>
            <a:r>
              <a:rPr lang="en-US" sz="2800" kern="1200" dirty="0">
                <a:latin typeface="Arial" charset="0"/>
                <a:ea typeface="ＭＳ Ｐゴシック" charset="0"/>
                <a:cs typeface="ＭＳ Ｐゴシック" charset="0"/>
              </a:rPr>
              <a:t> </a:t>
            </a:r>
            <a:r>
              <a:rPr lang="en-US" sz="2000" kern="1200" dirty="0" err="1" smtClean="0">
                <a:solidFill>
                  <a:srgbClr val="0000FF"/>
                </a:solidFill>
                <a:latin typeface="Arial" charset="0"/>
                <a:ea typeface="ＭＳ Ｐゴシック" charset="0"/>
                <a:cs typeface="ＭＳ Ｐゴシック" charset="0"/>
              </a:rPr>
              <a:t>www</a:t>
            </a:r>
            <a:r>
              <a:rPr lang="en-US" sz="2000" kern="1200" dirty="0" err="1">
                <a:solidFill>
                  <a:srgbClr val="0000FF"/>
                </a:solidFill>
                <a:latin typeface="Arial" charset="0"/>
                <a:ea typeface="ＭＳ Ｐゴシック" charset="0"/>
                <a:cs typeface="ＭＳ Ｐゴシック" charset="0"/>
              </a:rPr>
              <a:t>.southwestdementiapartnership.org.uk</a:t>
            </a:r>
            <a:r>
              <a:rPr lang="en-US" sz="2000" kern="1200" dirty="0" smtClean="0">
                <a:solidFill>
                  <a:srgbClr val="0000FF"/>
                </a:solidFill>
                <a:latin typeface="Arial" charset="0"/>
                <a:ea typeface="ＭＳ Ｐゴシック" charset="0"/>
                <a:cs typeface="ＭＳ Ｐゴシック" charset="0"/>
              </a:rPr>
              <a:t>/hospital</a:t>
            </a:r>
            <a:r>
              <a:rPr lang="en-US" sz="2000" kern="1200" dirty="0">
                <a:solidFill>
                  <a:srgbClr val="0000FF"/>
                </a:solidFill>
                <a:latin typeface="Arial" charset="0"/>
                <a:ea typeface="ＭＳ Ｐゴシック" charset="0"/>
                <a:cs typeface="ＭＳ Ｐゴシック" charset="0"/>
              </a:rPr>
              <a:t>-standards</a:t>
            </a:r>
            <a:r>
              <a:rPr lang="en-US" sz="2000" kern="1200" dirty="0" smtClean="0">
                <a:solidFill>
                  <a:srgbClr val="0000FF"/>
                </a:solidFill>
                <a:latin typeface="Arial" charset="0"/>
                <a:ea typeface="ＭＳ Ｐゴシック" charset="0"/>
                <a:cs typeface="ＭＳ Ｐゴシック" charset="0"/>
              </a:rPr>
              <a:t>/</a:t>
            </a:r>
            <a:endParaRPr lang="en-GB" sz="1400" kern="1200" dirty="0" smtClean="0">
              <a:solidFill>
                <a:srgbClr val="0000FF"/>
              </a:solidFill>
              <a:latin typeface="Arial" charset="0"/>
              <a:ea typeface="ＭＳ Ｐゴシック" charset="0"/>
              <a:cs typeface="ＭＳ Ｐゴシック" charset="0"/>
            </a:endParaRPr>
          </a:p>
          <a:p>
            <a:pPr marL="171450" indent="-171450">
              <a:buFont typeface="Arial"/>
              <a:buChar char="•"/>
              <a:defRPr/>
            </a:pPr>
            <a:r>
              <a:rPr lang="en-GB" sz="2800" kern="1200" dirty="0">
                <a:latin typeface="Arial" charset="0"/>
                <a:ea typeface="ＭＳ Ｐゴシック" charset="0"/>
                <a:cs typeface="ＭＳ Ｐゴシック" charset="0"/>
              </a:rPr>
              <a:t>C</a:t>
            </a:r>
            <a:r>
              <a:rPr lang="en-GB" sz="2800" kern="1200" dirty="0" smtClean="0">
                <a:latin typeface="Arial" charset="0"/>
                <a:ea typeface="ＭＳ Ｐゴシック" charset="0"/>
                <a:cs typeface="ＭＳ Ｐゴシック" charset="0"/>
              </a:rPr>
              <a:t>linical and ward champions</a:t>
            </a:r>
          </a:p>
          <a:p>
            <a:pPr marL="171450" indent="-171450">
              <a:buFont typeface="Arial"/>
              <a:buChar char="•"/>
              <a:defRPr/>
            </a:pPr>
            <a:r>
              <a:rPr lang="en-GB" sz="2800" kern="1200" dirty="0" smtClean="0">
                <a:latin typeface="Arial" charset="0"/>
                <a:ea typeface="ＭＳ Ｐゴシック" charset="0"/>
                <a:cs typeface="ＭＳ Ｐゴシック" charset="0"/>
              </a:rPr>
              <a:t>Training and education opportunities</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a:latin typeface="Arial" charset="0"/>
                <a:ea typeface="ＭＳ Ｐゴシック" charset="0"/>
                <a:cs typeface="ＭＳ Ｐゴシック" charset="0"/>
              </a:rPr>
              <a:t>Delivery timeline</a:t>
            </a:r>
          </a:p>
        </p:txBody>
      </p:sp>
      <p:sp>
        <p:nvSpPr>
          <p:cNvPr id="29698" name="Content Placeholder 2"/>
          <p:cNvSpPr>
            <a:spLocks noGrp="1"/>
          </p:cNvSpPr>
          <p:nvPr>
            <p:ph idx="1"/>
          </p:nvPr>
        </p:nvSpPr>
        <p:spPr>
          <a:xfrm>
            <a:off x="685800" y="1828800"/>
            <a:ext cx="8062913" cy="4343400"/>
          </a:xfrm>
        </p:spPr>
        <p:txBody>
          <a:bodyPr/>
          <a:lstStyle/>
          <a:p>
            <a:pPr marL="514350" indent="-514350" eaLnBrk="1" hangingPunct="1">
              <a:lnSpc>
                <a:spcPct val="140000"/>
              </a:lnSpc>
              <a:buFontTx/>
              <a:buAutoNum type="arabicPeriod"/>
            </a:pPr>
            <a:r>
              <a:rPr lang="en-US" sz="2800" b="1">
                <a:latin typeface="Arial" charset="0"/>
                <a:ea typeface="ＭＳ Ｐゴシック" charset="0"/>
                <a:cs typeface="ＭＳ Ｐゴシック" charset="0"/>
              </a:rPr>
              <a:t>31 Jan 2011 </a:t>
            </a:r>
            <a:r>
              <a:rPr lang="en-US" sz="2800">
                <a:latin typeface="Arial" charset="0"/>
                <a:ea typeface="ＭＳ Ｐゴシック" charset="0"/>
                <a:cs typeface="ＭＳ Ｐゴシック" charset="0"/>
              </a:rPr>
              <a:t>brief relevant leads and groups</a:t>
            </a:r>
          </a:p>
          <a:p>
            <a:pPr marL="514350" indent="-514350" eaLnBrk="1" hangingPunct="1">
              <a:lnSpc>
                <a:spcPct val="140000"/>
              </a:lnSpc>
              <a:buFontTx/>
              <a:buAutoNum type="arabicPeriod"/>
            </a:pPr>
            <a:r>
              <a:rPr lang="en-US" sz="2800" b="1">
                <a:latin typeface="Arial" charset="0"/>
                <a:ea typeface="ＭＳ Ｐゴシック" charset="0"/>
                <a:cs typeface="ＭＳ Ｐゴシック" charset="0"/>
              </a:rPr>
              <a:t>31 March 2011 </a:t>
            </a:r>
            <a:r>
              <a:rPr lang="en-US" sz="2800">
                <a:latin typeface="Arial" charset="0"/>
                <a:ea typeface="ＭＳ Ｐゴシック" charset="0"/>
                <a:cs typeface="ＭＳ Ｐゴシック" charset="0"/>
              </a:rPr>
              <a:t>hospital self-assessment</a:t>
            </a:r>
          </a:p>
          <a:p>
            <a:pPr marL="514350" indent="-514350" eaLnBrk="1" hangingPunct="1">
              <a:lnSpc>
                <a:spcPct val="140000"/>
              </a:lnSpc>
              <a:buFontTx/>
              <a:buAutoNum type="arabicPeriod"/>
            </a:pPr>
            <a:r>
              <a:rPr lang="en-US" sz="2800" b="1">
                <a:latin typeface="Arial" charset="0"/>
                <a:ea typeface="ＭＳ Ｐゴシック" charset="0"/>
                <a:cs typeface="ＭＳ Ｐゴシック" charset="0"/>
              </a:rPr>
              <a:t>30 June 2011 </a:t>
            </a:r>
            <a:r>
              <a:rPr lang="en-US" sz="2800">
                <a:latin typeface="Arial" charset="0"/>
                <a:ea typeface="ＭＳ Ｐゴシック" charset="0"/>
                <a:cs typeface="ＭＳ Ｐゴシック" charset="0"/>
              </a:rPr>
              <a:t>improvement plan for 2011/12 </a:t>
            </a:r>
          </a:p>
          <a:p>
            <a:pPr marL="514350" indent="-514350" eaLnBrk="1" hangingPunct="1">
              <a:lnSpc>
                <a:spcPct val="140000"/>
              </a:lnSpc>
              <a:buFontTx/>
              <a:buAutoNum type="arabicPeriod"/>
            </a:pPr>
            <a:r>
              <a:rPr lang="en-US" sz="2800" b="1">
                <a:latin typeface="Arial" charset="0"/>
                <a:ea typeface="ＭＳ Ｐゴシック" charset="0"/>
                <a:cs typeface="ＭＳ Ｐゴシック" charset="0"/>
              </a:rPr>
              <a:t>Sept-Dec. 2011 </a:t>
            </a:r>
            <a:r>
              <a:rPr lang="en-US" sz="2800">
                <a:latin typeface="Arial" charset="0"/>
                <a:ea typeface="ＭＳ Ｐゴシック" charset="0"/>
                <a:cs typeface="ＭＳ Ｐゴシック" charset="0"/>
              </a:rPr>
              <a:t>peer review</a:t>
            </a:r>
          </a:p>
          <a:p>
            <a:pPr marL="514350" indent="-514350" eaLnBrk="1" hangingPunct="1">
              <a:lnSpc>
                <a:spcPct val="140000"/>
              </a:lnSpc>
              <a:buFontTx/>
              <a:buAutoNum type="arabicPeriod"/>
            </a:pPr>
            <a:r>
              <a:rPr lang="en-US" sz="2800" b="1">
                <a:latin typeface="Arial" charset="0"/>
                <a:ea typeface="ＭＳ Ｐゴシック" charset="0"/>
                <a:cs typeface="ＭＳ Ｐゴシック" charset="0"/>
              </a:rPr>
              <a:t>31 March 2012 </a:t>
            </a:r>
            <a:r>
              <a:rPr lang="en-US" sz="2800">
                <a:latin typeface="Arial" charset="0"/>
                <a:ea typeface="ＭＳ Ｐゴシック" charset="0"/>
                <a:cs typeface="ＭＳ Ｐゴシック" charset="0"/>
              </a:rPr>
              <a:t>improvement plan for 2012/13</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85800" y="404664"/>
            <a:ext cx="7772400" cy="838200"/>
          </a:xfrm>
        </p:spPr>
        <p:txBody>
          <a:bodyPr/>
          <a:lstStyle/>
          <a:p>
            <a:pPr eaLnBrk="1" hangingPunct="1"/>
            <a:r>
              <a:rPr lang="en-US" dirty="0" smtClean="0">
                <a:latin typeface="Arial" charset="0"/>
                <a:ea typeface="ＭＳ Ｐゴシック" charset="0"/>
                <a:cs typeface="ＭＳ Ｐゴシック" charset="0"/>
              </a:rPr>
              <a:t>Continuous improvement</a:t>
            </a:r>
            <a:endParaRPr lang="en-US" dirty="0">
              <a:latin typeface="Arial" charset="0"/>
              <a:ea typeface="ＭＳ Ｐゴシック" charset="0"/>
              <a:cs typeface="ＭＳ Ｐゴシック" charset="0"/>
            </a:endParaRPr>
          </a:p>
        </p:txBody>
      </p:sp>
      <p:pic>
        <p:nvPicPr>
          <p:cNvPr id="5" name="Content Placeholder 4" descr="improvement-cycle.png"/>
          <p:cNvPicPr>
            <a:picLocks noGrp="1" noChangeAspect="1"/>
          </p:cNvPicPr>
          <p:nvPr>
            <p:ph idx="1"/>
          </p:nvPr>
        </p:nvPicPr>
        <p:blipFill>
          <a:blip r:embed="rId2">
            <a:extLst>
              <a:ext uri="{28A0092B-C50C-407E-A947-70E740481C1C}">
                <a14:useLocalDpi xmlns:a14="http://schemas.microsoft.com/office/drawing/2010/main" val="0"/>
              </a:ext>
            </a:extLst>
          </a:blip>
          <a:srcRect l="-7151" r="-7151"/>
          <a:stretch>
            <a:fillRect/>
          </a:stretch>
        </p:blipFill>
        <p:spPr>
          <a:xfrm>
            <a:off x="685800" y="1124744"/>
            <a:ext cx="7772400" cy="5400675"/>
          </a:xfrm>
        </p:spPr>
      </p:pic>
    </p:spTree>
    <p:extLst>
      <p:ext uri="{BB962C8B-B14F-4D97-AF65-F5344CB8AC3E}">
        <p14:creationId xmlns:p14="http://schemas.microsoft.com/office/powerpoint/2010/main" val="2220826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z="4000" dirty="0" smtClean="0">
                <a:latin typeface="Arial" charset="0"/>
                <a:ea typeface="ＭＳ Ｐゴシック" charset="0"/>
                <a:cs typeface="ＭＳ Ｐゴシック" charset="0"/>
              </a:rPr>
              <a:t>Find out more</a:t>
            </a:r>
            <a:endParaRPr lang="en-US" sz="4000" dirty="0">
              <a:latin typeface="Arial" charset="0"/>
              <a:ea typeface="ＭＳ Ｐゴシック" charset="0"/>
              <a:cs typeface="ＭＳ Ｐゴシック" charset="0"/>
            </a:endParaRPr>
          </a:p>
        </p:txBody>
      </p:sp>
      <p:sp>
        <p:nvSpPr>
          <p:cNvPr id="13314" name="Content Placeholder 2"/>
          <p:cNvSpPr>
            <a:spLocks noGrp="1"/>
          </p:cNvSpPr>
          <p:nvPr>
            <p:ph idx="1"/>
          </p:nvPr>
        </p:nvSpPr>
        <p:spPr>
          <a:xfrm>
            <a:off x="685800" y="2348879"/>
            <a:ext cx="7772400" cy="3694733"/>
          </a:xfrm>
        </p:spPr>
        <p:txBody>
          <a:bodyPr/>
          <a:lstStyle/>
          <a:p>
            <a:pPr marL="0" indent="0" algn="ctr">
              <a:buNone/>
              <a:defRPr/>
            </a:pPr>
            <a:r>
              <a:rPr lang="en-US" sz="3600" kern="1200" dirty="0" err="1" smtClean="0">
                <a:solidFill>
                  <a:srgbClr val="0000FF"/>
                </a:solidFill>
                <a:latin typeface="Arial" charset="0"/>
                <a:ea typeface="ＭＳ Ｐゴシック" charset="0"/>
                <a:cs typeface="ＭＳ Ｐゴシック" charset="0"/>
              </a:rPr>
              <a:t>www</a:t>
            </a:r>
            <a:r>
              <a:rPr lang="en-US" sz="3600" kern="1200" dirty="0" err="1">
                <a:solidFill>
                  <a:srgbClr val="0000FF"/>
                </a:solidFill>
                <a:latin typeface="Arial" charset="0"/>
                <a:ea typeface="ＭＳ Ｐゴシック" charset="0"/>
                <a:cs typeface="ＭＳ Ｐゴシック" charset="0"/>
              </a:rPr>
              <a:t>.southwestdementiapartnership.org.uk</a:t>
            </a:r>
            <a:r>
              <a:rPr lang="en-US" sz="3600" kern="1200" dirty="0" smtClean="0">
                <a:solidFill>
                  <a:srgbClr val="0000FF"/>
                </a:solidFill>
                <a:latin typeface="Arial" charset="0"/>
                <a:ea typeface="ＭＳ Ｐゴシック" charset="0"/>
                <a:cs typeface="ＭＳ Ｐゴシック" charset="0"/>
              </a:rPr>
              <a:t>/hospital</a:t>
            </a:r>
            <a:r>
              <a:rPr lang="en-US" sz="3600" kern="1200" dirty="0">
                <a:solidFill>
                  <a:srgbClr val="0000FF"/>
                </a:solidFill>
                <a:latin typeface="Arial" charset="0"/>
                <a:ea typeface="ＭＳ Ｐゴシック" charset="0"/>
                <a:cs typeface="ＭＳ Ｐゴシック" charset="0"/>
              </a:rPr>
              <a:t>-standards</a:t>
            </a:r>
            <a:r>
              <a:rPr lang="en-US" sz="3600" kern="1200" dirty="0" smtClean="0">
                <a:solidFill>
                  <a:srgbClr val="0000FF"/>
                </a:solidFill>
                <a:latin typeface="Arial" charset="0"/>
                <a:ea typeface="ＭＳ Ｐゴシック" charset="0"/>
                <a:cs typeface="ＭＳ Ｐゴシック" charset="0"/>
              </a:rPr>
              <a:t>/</a:t>
            </a:r>
            <a:endParaRPr lang="en-GB" sz="2400" kern="1200" dirty="0" smtClean="0">
              <a:solidFill>
                <a:srgbClr val="0000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748306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0"/>
                                  </p:iterate>
                                  <p:childTnLst>
                                    <p:set>
                                      <p:cBhvr>
                                        <p:cTn id="6" dur="1" fill="hold">
                                          <p:stCondLst>
                                            <p:cond delay="1499"/>
                                          </p:stCondLst>
                                        </p:cTn>
                                        <p:tgtEl>
                                          <p:spTgt spid="133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554</TotalTime>
  <Words>1550</Words>
  <Application>Microsoft Macintosh PowerPoint</Application>
  <PresentationFormat>On-screen Show (4:3)</PresentationFormat>
  <Paragraphs>172</Paragraphs>
  <Slides>18</Slides>
  <Notes>13</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 Presentation</vt:lpstr>
      <vt:lpstr>South West Hospital Standards in Dementia Care</vt:lpstr>
      <vt:lpstr>Living with dementia</vt:lpstr>
      <vt:lpstr>National audit</vt:lpstr>
      <vt:lpstr>Regional standards</vt:lpstr>
      <vt:lpstr>PowerPoint Presentation</vt:lpstr>
      <vt:lpstr>1. Respect, dignity and appropriate care</vt:lpstr>
      <vt:lpstr>2. Agreed assessment, admission and discharge processes with a needs specific care plan</vt:lpstr>
      <vt:lpstr>3. Access to a specialist mental health liaison service</vt:lpstr>
      <vt:lpstr>4. A dementia-friendly environment, minimising moves</vt:lpstr>
      <vt:lpstr>5. Nutrition and hydration needs are well met</vt:lpstr>
      <vt:lpstr>6. Promote the contribution of volunteers</vt:lpstr>
      <vt:lpstr>7. Quality of care at the end of life</vt:lpstr>
      <vt:lpstr>8. Appropriate training and workforce development</vt:lpstr>
      <vt:lpstr>Relevant, aligned and locally owned</vt:lpstr>
      <vt:lpstr>Promoting the standards</vt:lpstr>
      <vt:lpstr>Delivery timeline</vt:lpstr>
      <vt:lpstr>Continuous improvement</vt:lpstr>
      <vt:lpstr>Find out more</vt:lpstr>
    </vt:vector>
  </TitlesOfParts>
  <Company>CSIP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Rowan Purdy</dc:creator>
  <cp:lastModifiedBy>Rowan Purdy</cp:lastModifiedBy>
  <cp:revision>62</cp:revision>
  <dcterms:created xsi:type="dcterms:W3CDTF">2010-07-05T18:54:56Z</dcterms:created>
  <dcterms:modified xsi:type="dcterms:W3CDTF">2011-02-09T18:53:24Z</dcterms:modified>
</cp:coreProperties>
</file>